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346" r:id="rId3"/>
    <p:sldId id="359" r:id="rId4"/>
    <p:sldId id="358" r:id="rId5"/>
    <p:sldId id="349" r:id="rId6"/>
    <p:sldId id="350" r:id="rId7"/>
    <p:sldId id="347" r:id="rId8"/>
    <p:sldId id="329" r:id="rId9"/>
    <p:sldId id="348" r:id="rId10"/>
    <p:sldId id="357" r:id="rId11"/>
    <p:sldId id="257" r:id="rId12"/>
    <p:sldId id="258" r:id="rId13"/>
    <p:sldId id="354" r:id="rId14"/>
    <p:sldId id="344" r:id="rId15"/>
    <p:sldId id="360" r:id="rId16"/>
    <p:sldId id="338" r:id="rId17"/>
    <p:sldId id="340" r:id="rId18"/>
    <p:sldId id="341" r:id="rId19"/>
    <p:sldId id="259" r:id="rId20"/>
    <p:sldId id="260" r:id="rId21"/>
    <p:sldId id="355" r:id="rId22"/>
    <p:sldId id="261" r:id="rId23"/>
    <p:sldId id="302" r:id="rId24"/>
    <p:sldId id="351" r:id="rId25"/>
    <p:sldId id="262"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62D140-7422-0147-8226-3F8A4E010D0D}">
          <p14:sldIdLst>
            <p14:sldId id="256"/>
            <p14:sldId id="346"/>
            <p14:sldId id="359"/>
            <p14:sldId id="358"/>
            <p14:sldId id="349"/>
            <p14:sldId id="350"/>
            <p14:sldId id="347"/>
            <p14:sldId id="329"/>
            <p14:sldId id="348"/>
            <p14:sldId id="357"/>
            <p14:sldId id="257"/>
            <p14:sldId id="258"/>
            <p14:sldId id="354"/>
            <p14:sldId id="344"/>
            <p14:sldId id="360"/>
            <p14:sldId id="338"/>
            <p14:sldId id="340"/>
            <p14:sldId id="341"/>
            <p14:sldId id="259"/>
            <p14:sldId id="260"/>
            <p14:sldId id="355"/>
            <p14:sldId id="261"/>
            <p14:sldId id="302"/>
            <p14:sldId id="351"/>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75"/>
    <p:restoredTop sz="94666"/>
  </p:normalViewPr>
  <p:slideViewPr>
    <p:cSldViewPr snapToGrid="0" snapToObjects="1">
      <p:cViewPr varScale="1">
        <p:scale>
          <a:sx n="96" d="100"/>
          <a:sy n="96" d="100"/>
        </p:scale>
        <p:origin x="17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92D16-A53B-494B-8690-77B813424F19}" type="datetimeFigureOut">
              <a:rPr lang="en-US" smtClean="0"/>
              <a:t>12/17/19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BDB95-9D1E-5E49-9642-37E235764E04}" type="slidenum">
              <a:rPr lang="en-US" smtClean="0"/>
              <a:t>‹#›</a:t>
            </a:fld>
            <a:endParaRPr lang="en-US"/>
          </a:p>
        </p:txBody>
      </p:sp>
    </p:spTree>
    <p:extLst>
      <p:ext uri="{BB962C8B-B14F-4D97-AF65-F5344CB8AC3E}">
        <p14:creationId xmlns:p14="http://schemas.microsoft.com/office/powerpoint/2010/main" val="349432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altLang="zh-CN" dirty="0"/>
              <a:t>45</a:t>
            </a:r>
            <a:r>
              <a:rPr lang="zh-CN" altLang="en-US" dirty="0"/>
              <a:t> 洋葱</a:t>
            </a:r>
            <a:r>
              <a:rPr lang="en-US" altLang="zh-CN" dirty="0"/>
              <a:t>+</a:t>
            </a:r>
            <a:r>
              <a:rPr lang="zh-CN" altLang="en-US" dirty="0"/>
              <a:t>盐</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2</a:t>
            </a:fld>
            <a:endParaRPr lang="en-US"/>
          </a:p>
        </p:txBody>
      </p:sp>
    </p:spTree>
    <p:extLst>
      <p:ext uri="{BB962C8B-B14F-4D97-AF65-F5344CB8AC3E}">
        <p14:creationId xmlns:p14="http://schemas.microsoft.com/office/powerpoint/2010/main" val="19308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包括毛泽东，也在井冈山时期，得过疟疾，然后被治愈。</a:t>
            </a:r>
            <a:endParaRPr lang="en-US" dirty="0"/>
          </a:p>
        </p:txBody>
      </p:sp>
      <p:sp>
        <p:nvSpPr>
          <p:cNvPr id="4" name="Slide Number Placeholder 3"/>
          <p:cNvSpPr>
            <a:spLocks noGrp="1"/>
          </p:cNvSpPr>
          <p:nvPr>
            <p:ph type="sldNum" sz="quarter" idx="5"/>
          </p:nvPr>
        </p:nvSpPr>
        <p:spPr/>
        <p:txBody>
          <a:bodyPr/>
          <a:lstStyle/>
          <a:p>
            <a:fld id="{446BDB95-9D1E-5E49-9642-37E235764E04}" type="slidenum">
              <a:rPr lang="en-US" smtClean="0"/>
              <a:t>6</a:t>
            </a:fld>
            <a:endParaRPr lang="en-US"/>
          </a:p>
        </p:txBody>
      </p:sp>
    </p:spTree>
    <p:extLst>
      <p:ext uri="{BB962C8B-B14F-4D97-AF65-F5344CB8AC3E}">
        <p14:creationId xmlns:p14="http://schemas.microsoft.com/office/powerpoint/2010/main" val="163993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B9E1-7D2F-0343-B5BC-B7420214FA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30AC5-2440-484B-894C-A683C5640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3EDD5B-3B95-5543-8BC1-F98BE06084A9}"/>
              </a:ext>
            </a:extLst>
          </p:cNvPr>
          <p:cNvSpPr>
            <a:spLocks noGrp="1"/>
          </p:cNvSpPr>
          <p:nvPr>
            <p:ph type="dt" sz="half" idx="10"/>
          </p:nvPr>
        </p:nvSpPr>
        <p:spPr/>
        <p:txBody>
          <a:bodyPr/>
          <a:lstStyle/>
          <a:p>
            <a:fld id="{1EB6C42C-CD75-4243-9B2B-465FE670F818}" type="datetime1">
              <a:rPr lang="en-US" smtClean="0"/>
              <a:t>12/17/19</a:t>
            </a:fld>
            <a:endParaRPr lang="en-US"/>
          </a:p>
        </p:txBody>
      </p:sp>
      <p:sp>
        <p:nvSpPr>
          <p:cNvPr id="5" name="Footer Placeholder 4">
            <a:extLst>
              <a:ext uri="{FF2B5EF4-FFF2-40B4-BE49-F238E27FC236}">
                <a16:creationId xmlns:a16="http://schemas.microsoft.com/office/drawing/2014/main" id="{02D75813-2484-2040-9B93-CE529C4AC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B53D6-E334-6040-9549-91C3A8F2CD58}"/>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80578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CC2E-0BC3-814A-8DA7-BBA8BE4A5C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DBDA20-3E51-B04D-A2E5-9EBE15597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1682C-00D5-C94D-8200-1FD8B48BA39E}"/>
              </a:ext>
            </a:extLst>
          </p:cNvPr>
          <p:cNvSpPr>
            <a:spLocks noGrp="1"/>
          </p:cNvSpPr>
          <p:nvPr>
            <p:ph type="dt" sz="half" idx="10"/>
          </p:nvPr>
        </p:nvSpPr>
        <p:spPr/>
        <p:txBody>
          <a:bodyPr/>
          <a:lstStyle/>
          <a:p>
            <a:fld id="{3F718CA9-DB1F-E04D-B27C-D3C1C20D72E4}" type="datetime1">
              <a:rPr lang="en-US" smtClean="0"/>
              <a:t>12/17/19</a:t>
            </a:fld>
            <a:endParaRPr lang="en-US"/>
          </a:p>
        </p:txBody>
      </p:sp>
      <p:sp>
        <p:nvSpPr>
          <p:cNvPr id="5" name="Footer Placeholder 4">
            <a:extLst>
              <a:ext uri="{FF2B5EF4-FFF2-40B4-BE49-F238E27FC236}">
                <a16:creationId xmlns:a16="http://schemas.microsoft.com/office/drawing/2014/main" id="{A94E987D-978F-A34B-B5B9-C8D9ABD7E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5F7AB-4927-4848-8242-93E4D319AE39}"/>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518737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A8CBFE-85FA-0340-972E-4D1676890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E5D5F1-AD94-3442-88DF-305E410474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2B3F8-13AD-FB49-AF9A-D8888DC10115}"/>
              </a:ext>
            </a:extLst>
          </p:cNvPr>
          <p:cNvSpPr>
            <a:spLocks noGrp="1"/>
          </p:cNvSpPr>
          <p:nvPr>
            <p:ph type="dt" sz="half" idx="10"/>
          </p:nvPr>
        </p:nvSpPr>
        <p:spPr/>
        <p:txBody>
          <a:bodyPr/>
          <a:lstStyle/>
          <a:p>
            <a:fld id="{EF307561-622A-0F4D-90E1-42606F99934E}" type="datetime1">
              <a:rPr lang="en-US" smtClean="0"/>
              <a:t>12/17/19</a:t>
            </a:fld>
            <a:endParaRPr lang="en-US"/>
          </a:p>
        </p:txBody>
      </p:sp>
      <p:sp>
        <p:nvSpPr>
          <p:cNvPr id="5" name="Footer Placeholder 4">
            <a:extLst>
              <a:ext uri="{FF2B5EF4-FFF2-40B4-BE49-F238E27FC236}">
                <a16:creationId xmlns:a16="http://schemas.microsoft.com/office/drawing/2014/main" id="{3B9822C6-568E-AE49-BBBD-5CA6855B3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8D775-9856-6D46-BC4D-B7BBF26FE9BA}"/>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25158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5E40-8DB7-0D4D-AB48-854DE8B6F7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276A1D-B83E-8944-AD06-7E1E6B1F2F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4E0EA-1043-F34B-9B1C-333F84D89BAA}"/>
              </a:ext>
            </a:extLst>
          </p:cNvPr>
          <p:cNvSpPr>
            <a:spLocks noGrp="1"/>
          </p:cNvSpPr>
          <p:nvPr>
            <p:ph type="dt" sz="half" idx="10"/>
          </p:nvPr>
        </p:nvSpPr>
        <p:spPr/>
        <p:txBody>
          <a:bodyPr/>
          <a:lstStyle/>
          <a:p>
            <a:fld id="{C85835F6-F91C-D14A-9A30-2C0194AB1C38}" type="datetime1">
              <a:rPr lang="en-US" smtClean="0"/>
              <a:t>12/17/19</a:t>
            </a:fld>
            <a:endParaRPr lang="en-US"/>
          </a:p>
        </p:txBody>
      </p:sp>
      <p:sp>
        <p:nvSpPr>
          <p:cNvPr id="5" name="Footer Placeholder 4">
            <a:extLst>
              <a:ext uri="{FF2B5EF4-FFF2-40B4-BE49-F238E27FC236}">
                <a16:creationId xmlns:a16="http://schemas.microsoft.com/office/drawing/2014/main" id="{386D7029-2260-3344-ABAB-7C822BE6D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3CBC4-960E-F64F-BAD4-CD1DFA0BF32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80811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E80C-139D-2945-B02D-40FBF7107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AD0F2-48F3-7343-880C-F787671E7B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1F375-47F1-5143-8180-49E97670BE75}"/>
              </a:ext>
            </a:extLst>
          </p:cNvPr>
          <p:cNvSpPr>
            <a:spLocks noGrp="1"/>
          </p:cNvSpPr>
          <p:nvPr>
            <p:ph type="dt" sz="half" idx="10"/>
          </p:nvPr>
        </p:nvSpPr>
        <p:spPr/>
        <p:txBody>
          <a:bodyPr/>
          <a:lstStyle/>
          <a:p>
            <a:fld id="{D8C0A1C5-7301-C84F-8F91-E3E164537B11}" type="datetime1">
              <a:rPr lang="en-US" smtClean="0"/>
              <a:t>12/17/19</a:t>
            </a:fld>
            <a:endParaRPr lang="en-US"/>
          </a:p>
        </p:txBody>
      </p:sp>
      <p:sp>
        <p:nvSpPr>
          <p:cNvPr id="5" name="Footer Placeholder 4">
            <a:extLst>
              <a:ext uri="{FF2B5EF4-FFF2-40B4-BE49-F238E27FC236}">
                <a16:creationId xmlns:a16="http://schemas.microsoft.com/office/drawing/2014/main" id="{4FCD222E-0F16-2442-9DCF-6987CF6F6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F96E2-BE79-4642-A5BD-DBB227AD4A23}"/>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5937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433D-6F43-3F46-82C7-851E28654D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5DE294-5B73-5F4A-9303-BD6156DB2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97D27-7DE2-3447-9017-8C7E1E38FA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6E9E37-DFB4-E74C-B3A7-DCC4079DCCBE}"/>
              </a:ext>
            </a:extLst>
          </p:cNvPr>
          <p:cNvSpPr>
            <a:spLocks noGrp="1"/>
          </p:cNvSpPr>
          <p:nvPr>
            <p:ph type="dt" sz="half" idx="10"/>
          </p:nvPr>
        </p:nvSpPr>
        <p:spPr/>
        <p:txBody>
          <a:bodyPr/>
          <a:lstStyle/>
          <a:p>
            <a:fld id="{A2B43511-8BB9-B044-AFD5-7484052E79BD}" type="datetime1">
              <a:rPr lang="en-US" smtClean="0"/>
              <a:t>12/17/19</a:t>
            </a:fld>
            <a:endParaRPr lang="en-US"/>
          </a:p>
        </p:txBody>
      </p:sp>
      <p:sp>
        <p:nvSpPr>
          <p:cNvPr id="6" name="Footer Placeholder 5">
            <a:extLst>
              <a:ext uri="{FF2B5EF4-FFF2-40B4-BE49-F238E27FC236}">
                <a16:creationId xmlns:a16="http://schemas.microsoft.com/office/drawing/2014/main" id="{96B2F0FC-64E4-314A-9D5E-65E30991A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9278B-EAA5-3E40-BECD-38CF7407F542}"/>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13725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C5B7-B101-BF45-BFF4-FA0520C6F4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D99CFC-5935-E845-9C72-8BAF6C68CA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CF7AB4-3FC9-9E4C-9F95-EAACCB6F9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2699D-7BD2-4C47-8BCD-AC89DD2C6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29FB90-2502-9045-8E7B-039937B10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63929-1D9D-2D40-90A4-2441FEBD5503}"/>
              </a:ext>
            </a:extLst>
          </p:cNvPr>
          <p:cNvSpPr>
            <a:spLocks noGrp="1"/>
          </p:cNvSpPr>
          <p:nvPr>
            <p:ph type="dt" sz="half" idx="10"/>
          </p:nvPr>
        </p:nvSpPr>
        <p:spPr/>
        <p:txBody>
          <a:bodyPr/>
          <a:lstStyle/>
          <a:p>
            <a:fld id="{8871E057-9F79-CC45-9CF0-507B98FAA29A}" type="datetime1">
              <a:rPr lang="en-US" smtClean="0"/>
              <a:t>12/17/19</a:t>
            </a:fld>
            <a:endParaRPr lang="en-US"/>
          </a:p>
        </p:txBody>
      </p:sp>
      <p:sp>
        <p:nvSpPr>
          <p:cNvPr id="8" name="Footer Placeholder 7">
            <a:extLst>
              <a:ext uri="{FF2B5EF4-FFF2-40B4-BE49-F238E27FC236}">
                <a16:creationId xmlns:a16="http://schemas.microsoft.com/office/drawing/2014/main" id="{0CAD6CF9-EA5C-C442-8A71-A222E8DA5E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609443-22F5-F245-808F-D5AE48C369E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005854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D6846-6761-4146-A522-4385902877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F4CC39-8196-F944-A238-BCD4FB903876}"/>
              </a:ext>
            </a:extLst>
          </p:cNvPr>
          <p:cNvSpPr>
            <a:spLocks noGrp="1"/>
          </p:cNvSpPr>
          <p:nvPr>
            <p:ph type="dt" sz="half" idx="10"/>
          </p:nvPr>
        </p:nvSpPr>
        <p:spPr/>
        <p:txBody>
          <a:bodyPr/>
          <a:lstStyle/>
          <a:p>
            <a:fld id="{BD3DD9FE-3119-0C42-8237-59271C829133}" type="datetime1">
              <a:rPr lang="en-US" smtClean="0"/>
              <a:t>12/17/19</a:t>
            </a:fld>
            <a:endParaRPr lang="en-US"/>
          </a:p>
        </p:txBody>
      </p:sp>
      <p:sp>
        <p:nvSpPr>
          <p:cNvPr id="4" name="Footer Placeholder 3">
            <a:extLst>
              <a:ext uri="{FF2B5EF4-FFF2-40B4-BE49-F238E27FC236}">
                <a16:creationId xmlns:a16="http://schemas.microsoft.com/office/drawing/2014/main" id="{9B4682CB-A363-AB4B-B135-563BD7E782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4CACE-8A1D-B74E-8823-0F1E4D5BC636}"/>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264597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AD613D-CC40-4241-8947-28F4C02475B4}"/>
              </a:ext>
            </a:extLst>
          </p:cNvPr>
          <p:cNvSpPr>
            <a:spLocks noGrp="1"/>
          </p:cNvSpPr>
          <p:nvPr>
            <p:ph type="dt" sz="half" idx="10"/>
          </p:nvPr>
        </p:nvSpPr>
        <p:spPr/>
        <p:txBody>
          <a:bodyPr/>
          <a:lstStyle/>
          <a:p>
            <a:fld id="{ED6EE455-E763-4942-92A0-7A71CA617229}" type="datetime1">
              <a:rPr lang="en-US" smtClean="0"/>
              <a:t>12/17/19</a:t>
            </a:fld>
            <a:endParaRPr lang="en-US"/>
          </a:p>
        </p:txBody>
      </p:sp>
      <p:sp>
        <p:nvSpPr>
          <p:cNvPr id="3" name="Footer Placeholder 2">
            <a:extLst>
              <a:ext uri="{FF2B5EF4-FFF2-40B4-BE49-F238E27FC236}">
                <a16:creationId xmlns:a16="http://schemas.microsoft.com/office/drawing/2014/main" id="{0934A8C2-DA81-BA45-A221-87CE7751F9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134A1-F652-E341-814E-1AFB44B49A2E}"/>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39671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3492-8FB6-BD43-AE2A-7185E3BD9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36BD9C-C2D0-544B-A11C-1ED89C09A5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C6689-69EA-0245-89FA-2611C95C73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831C6-20F6-424C-B042-38A9CBF7CFE7}"/>
              </a:ext>
            </a:extLst>
          </p:cNvPr>
          <p:cNvSpPr>
            <a:spLocks noGrp="1"/>
          </p:cNvSpPr>
          <p:nvPr>
            <p:ph type="dt" sz="half" idx="10"/>
          </p:nvPr>
        </p:nvSpPr>
        <p:spPr/>
        <p:txBody>
          <a:bodyPr/>
          <a:lstStyle/>
          <a:p>
            <a:fld id="{998F442E-DF52-294B-B6C5-9A6DDB73E1C1}" type="datetime1">
              <a:rPr lang="en-US" smtClean="0"/>
              <a:t>12/17/19</a:t>
            </a:fld>
            <a:endParaRPr lang="en-US"/>
          </a:p>
        </p:txBody>
      </p:sp>
      <p:sp>
        <p:nvSpPr>
          <p:cNvPr id="6" name="Footer Placeholder 5">
            <a:extLst>
              <a:ext uri="{FF2B5EF4-FFF2-40B4-BE49-F238E27FC236}">
                <a16:creationId xmlns:a16="http://schemas.microsoft.com/office/drawing/2014/main" id="{AD3CC555-985F-8348-BD7E-7928151539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037510-DC97-F245-A53C-1401B2E3C22B}"/>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175310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8014-B9D7-7F4F-9081-D12ED6608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405C2-85B0-EB4C-8B4D-01DBBA5FB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31B76-CB62-914B-8EEB-061E407E5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770C3-43D7-8346-846D-75448F4984DF}"/>
              </a:ext>
            </a:extLst>
          </p:cNvPr>
          <p:cNvSpPr>
            <a:spLocks noGrp="1"/>
          </p:cNvSpPr>
          <p:nvPr>
            <p:ph type="dt" sz="half" idx="10"/>
          </p:nvPr>
        </p:nvSpPr>
        <p:spPr/>
        <p:txBody>
          <a:bodyPr/>
          <a:lstStyle/>
          <a:p>
            <a:fld id="{FA9C7224-D18F-4348-915B-AACF6F172C55}" type="datetime1">
              <a:rPr lang="en-US" smtClean="0"/>
              <a:t>12/17/19</a:t>
            </a:fld>
            <a:endParaRPr lang="en-US"/>
          </a:p>
        </p:txBody>
      </p:sp>
      <p:sp>
        <p:nvSpPr>
          <p:cNvPr id="6" name="Footer Placeholder 5">
            <a:extLst>
              <a:ext uri="{FF2B5EF4-FFF2-40B4-BE49-F238E27FC236}">
                <a16:creationId xmlns:a16="http://schemas.microsoft.com/office/drawing/2014/main" id="{BABF90E2-CC7E-BC41-97BC-B73D02672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DE49E-C59C-4740-93C9-1EB9FB95FB1C}"/>
              </a:ext>
            </a:extLst>
          </p:cNvPr>
          <p:cNvSpPr>
            <a:spLocks noGrp="1"/>
          </p:cNvSpPr>
          <p:nvPr>
            <p:ph type="sldNum" sz="quarter" idx="12"/>
          </p:nvPr>
        </p:nvSpPr>
        <p:spPr/>
        <p:txBody>
          <a:bodyPr/>
          <a:lstStyle/>
          <a:p>
            <a:fld id="{419A3543-2AD2-8842-ABE5-219686FDD7E3}" type="slidenum">
              <a:rPr lang="en-US" smtClean="0"/>
              <a:t>‹#›</a:t>
            </a:fld>
            <a:endParaRPr lang="en-US"/>
          </a:p>
        </p:txBody>
      </p:sp>
    </p:spTree>
    <p:extLst>
      <p:ext uri="{BB962C8B-B14F-4D97-AF65-F5344CB8AC3E}">
        <p14:creationId xmlns:p14="http://schemas.microsoft.com/office/powerpoint/2010/main" val="4159255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C3F4B-0B84-5148-90DA-E8075D9279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E6D51-5CCF-1742-AE00-2DF69D40A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65874-495A-FF47-83DA-D43776FAD0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08ED1-1DF7-FF41-B5B5-6FAF8125F026}" type="datetime1">
              <a:rPr lang="en-US" smtClean="0"/>
              <a:t>12/17/19</a:t>
            </a:fld>
            <a:endParaRPr lang="en-US"/>
          </a:p>
        </p:txBody>
      </p:sp>
      <p:sp>
        <p:nvSpPr>
          <p:cNvPr id="5" name="Footer Placeholder 4">
            <a:extLst>
              <a:ext uri="{FF2B5EF4-FFF2-40B4-BE49-F238E27FC236}">
                <a16:creationId xmlns:a16="http://schemas.microsoft.com/office/drawing/2014/main" id="{038F2C14-CB3F-C04A-A4E9-3D2CAC776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A84F58-7379-B94C-A90D-1F779EE61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A3543-2AD2-8842-ABE5-219686FDD7E3}" type="slidenum">
              <a:rPr lang="en-US" smtClean="0"/>
              <a:t>‹#›</a:t>
            </a:fld>
            <a:endParaRPr lang="en-US"/>
          </a:p>
        </p:txBody>
      </p:sp>
    </p:spTree>
    <p:extLst>
      <p:ext uri="{BB962C8B-B14F-4D97-AF65-F5344CB8AC3E}">
        <p14:creationId xmlns:p14="http://schemas.microsoft.com/office/powerpoint/2010/main" val="270362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B72B-CD30-3449-BBF3-DC471EF3CBAC}"/>
              </a:ext>
            </a:extLst>
          </p:cNvPr>
          <p:cNvSpPr>
            <a:spLocks noGrp="1"/>
          </p:cNvSpPr>
          <p:nvPr>
            <p:ph type="ctrTitle"/>
          </p:nvPr>
        </p:nvSpPr>
        <p:spPr/>
        <p:txBody>
          <a:bodyPr>
            <a:normAutofit/>
          </a:bodyPr>
          <a:lstStyle/>
          <a:p>
            <a:r>
              <a:rPr lang="zh-CN" altLang="en-US" sz="4800" dirty="0">
                <a:latin typeface="Kaiti SC" panose="02010600040101010101" pitchFamily="2" charset="-122"/>
                <a:ea typeface="Kaiti SC" panose="02010600040101010101" pitchFamily="2" charset="-122"/>
              </a:rPr>
              <a:t>生物统计基础</a:t>
            </a:r>
            <a:endParaRPr lang="en-US" sz="4800" dirty="0">
              <a:latin typeface="Kaiti SC" panose="02010600040101010101" pitchFamily="2" charset="-122"/>
              <a:ea typeface="Kaiti SC" panose="02010600040101010101" pitchFamily="2" charset="-122"/>
            </a:endParaRPr>
          </a:p>
        </p:txBody>
      </p:sp>
      <p:sp>
        <p:nvSpPr>
          <p:cNvPr id="3" name="Subtitle 2">
            <a:extLst>
              <a:ext uri="{FF2B5EF4-FFF2-40B4-BE49-F238E27FC236}">
                <a16:creationId xmlns:a16="http://schemas.microsoft.com/office/drawing/2014/main" id="{4CAAF680-D950-2644-A8EE-58B8CF2767E3}"/>
              </a:ext>
            </a:extLst>
          </p:cNvPr>
          <p:cNvSpPr>
            <a:spLocks noGrp="1"/>
          </p:cNvSpPr>
          <p:nvPr>
            <p:ph type="subTitle" idx="1"/>
          </p:nvPr>
        </p:nvSpPr>
        <p:spPr/>
        <p:txBody>
          <a:bodyPr/>
          <a:lstStyle/>
          <a:p>
            <a:r>
              <a:rPr lang="zh-CN" altLang="en-US" dirty="0">
                <a:latin typeface="Kaiti SC" panose="02010600040101010101" pitchFamily="2" charset="-122"/>
                <a:ea typeface="Kaiti SC" panose="02010600040101010101" pitchFamily="2" charset="-122"/>
              </a:rPr>
              <a:t>陈国波</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776617F9-F827-554A-BF51-FC38CA9A0A1C}"/>
              </a:ext>
            </a:extLst>
          </p:cNvPr>
          <p:cNvSpPr>
            <a:spLocks noGrp="1"/>
          </p:cNvSpPr>
          <p:nvPr>
            <p:ph type="sldNum" sz="quarter" idx="12"/>
          </p:nvPr>
        </p:nvSpPr>
        <p:spPr/>
        <p:txBody>
          <a:bodyPr/>
          <a:lstStyle/>
          <a:p>
            <a:fld id="{419A3543-2AD2-8842-ABE5-219686FDD7E3}" type="slidenum">
              <a:rPr lang="en-US" smtClean="0"/>
              <a:t>1</a:t>
            </a:fld>
            <a:endParaRPr lang="en-US"/>
          </a:p>
        </p:txBody>
      </p:sp>
    </p:spTree>
    <p:extLst>
      <p:ext uri="{BB962C8B-B14F-4D97-AF65-F5344CB8AC3E}">
        <p14:creationId xmlns:p14="http://schemas.microsoft.com/office/powerpoint/2010/main" val="207348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0456E7B-E35B-8644-A193-13B0804C7FDA}"/>
              </a:ext>
            </a:extLst>
          </p:cNvPr>
          <p:cNvPicPr>
            <a:picLocks noGrp="1" noChangeAspect="1"/>
          </p:cNvPicPr>
          <p:nvPr>
            <p:ph idx="1"/>
          </p:nvPr>
        </p:nvPicPr>
        <p:blipFill>
          <a:blip r:embed="rId2"/>
          <a:stretch>
            <a:fillRect/>
          </a:stretch>
        </p:blipFill>
        <p:spPr>
          <a:xfrm>
            <a:off x="6299713" y="10079"/>
            <a:ext cx="5860849" cy="3907232"/>
          </a:xfrm>
        </p:spPr>
      </p:pic>
      <p:sp>
        <p:nvSpPr>
          <p:cNvPr id="4" name="Slide Number Placeholder 3">
            <a:extLst>
              <a:ext uri="{FF2B5EF4-FFF2-40B4-BE49-F238E27FC236}">
                <a16:creationId xmlns:a16="http://schemas.microsoft.com/office/drawing/2014/main" id="{C29EAE7D-7306-ED40-918E-315901329239}"/>
              </a:ext>
            </a:extLst>
          </p:cNvPr>
          <p:cNvSpPr>
            <a:spLocks noGrp="1"/>
          </p:cNvSpPr>
          <p:nvPr>
            <p:ph type="sldNum" sz="quarter" idx="12"/>
          </p:nvPr>
        </p:nvSpPr>
        <p:spPr/>
        <p:txBody>
          <a:bodyPr/>
          <a:lstStyle/>
          <a:p>
            <a:fld id="{419A3543-2AD2-8842-ABE5-219686FDD7E3}" type="slidenum">
              <a:rPr lang="en-US" smtClean="0"/>
              <a:t>10</a:t>
            </a:fld>
            <a:endParaRPr lang="en-US"/>
          </a:p>
        </p:txBody>
      </p:sp>
      <p:sp>
        <p:nvSpPr>
          <p:cNvPr id="2" name="Title 1">
            <a:extLst>
              <a:ext uri="{FF2B5EF4-FFF2-40B4-BE49-F238E27FC236}">
                <a16:creationId xmlns:a16="http://schemas.microsoft.com/office/drawing/2014/main" id="{636A8E24-2C37-3346-BBAC-AB4B5C97D39E}"/>
              </a:ext>
            </a:extLst>
          </p:cNvPr>
          <p:cNvSpPr>
            <a:spLocks noGrp="1"/>
          </p:cNvSpPr>
          <p:nvPr>
            <p:ph type="title"/>
          </p:nvPr>
        </p:nvSpPr>
        <p:spPr>
          <a:xfrm>
            <a:off x="208718" y="1809610"/>
            <a:ext cx="10515600" cy="1325563"/>
          </a:xfrm>
        </p:spPr>
        <p:txBody>
          <a:bodyPr>
            <a:normAutofit/>
          </a:bodyPr>
          <a:lstStyle/>
          <a:p>
            <a:pPr algn="ctr"/>
            <a:r>
              <a:rPr lang="zh-CN" altLang="en-US" sz="6000" b="1" dirty="0">
                <a:solidFill>
                  <a:srgbClr val="C00000"/>
                </a:solidFill>
                <a:latin typeface="Kaiti SC" panose="02010600040101010101" pitchFamily="2" charset="-122"/>
                <a:ea typeface="Kaiti SC" panose="02010600040101010101" pitchFamily="2" charset="-122"/>
              </a:rPr>
              <a:t>猎药</a:t>
            </a:r>
            <a:endParaRPr lang="en-US" sz="6000" b="1" dirty="0">
              <a:solidFill>
                <a:srgbClr val="C00000"/>
              </a:solidFill>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3C9EA5E-EF72-D848-8FF9-B72A117D489D}"/>
              </a:ext>
            </a:extLst>
          </p:cNvPr>
          <p:cNvPicPr>
            <a:picLocks noChangeAspect="1"/>
          </p:cNvPicPr>
          <p:nvPr/>
        </p:nvPicPr>
        <p:blipFill>
          <a:blip r:embed="rId3"/>
          <a:stretch>
            <a:fillRect/>
          </a:stretch>
        </p:blipFill>
        <p:spPr>
          <a:xfrm>
            <a:off x="31437" y="2956553"/>
            <a:ext cx="6255026" cy="3878116"/>
          </a:xfrm>
          <a:prstGeom prst="rect">
            <a:avLst/>
          </a:prstGeom>
        </p:spPr>
      </p:pic>
      <p:sp>
        <p:nvSpPr>
          <p:cNvPr id="3" name="TextBox 2">
            <a:extLst>
              <a:ext uri="{FF2B5EF4-FFF2-40B4-BE49-F238E27FC236}">
                <a16:creationId xmlns:a16="http://schemas.microsoft.com/office/drawing/2014/main" id="{67FCA5DE-B290-E74E-B0D3-C5655AE9F422}"/>
              </a:ext>
            </a:extLst>
          </p:cNvPr>
          <p:cNvSpPr txBox="1"/>
          <p:nvPr/>
        </p:nvSpPr>
        <p:spPr>
          <a:xfrm>
            <a:off x="6738729" y="4412974"/>
            <a:ext cx="4452731" cy="1477328"/>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植物世界的探索，</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土壤的搜寻</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化学（染料），工业化合成制药</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理解疾病</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理解药物原理</a:t>
            </a:r>
            <a:endParaRPr lang="en-US"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258455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C5BB-CB57-8443-9207-7CB00DB20C12}"/>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神农</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3DE59A1-838F-6E48-9E3E-0AE27531EF74}"/>
              </a:ext>
            </a:extLst>
          </p:cNvPr>
          <p:cNvSpPr>
            <a:spLocks noGrp="1"/>
          </p:cNvSpPr>
          <p:nvPr>
            <p:ph idx="1"/>
          </p:nvPr>
        </p:nvSpPr>
        <p:spPr/>
        <p:txBody>
          <a:bodyPr>
            <a:normAutofit/>
          </a:bodyPr>
          <a:lstStyle/>
          <a:p>
            <a:r>
              <a:rPr lang="zh-CN" altLang="en-US" dirty="0">
                <a:latin typeface="Kaiti SC" panose="02010600040101010101" pitchFamily="2" charset="-122"/>
                <a:ea typeface="Kaiti SC" panose="02010600040101010101" pitchFamily="2" charset="-122"/>
              </a:rPr>
              <a:t>神农尝百草：是神话，也是人类与食物的共进化的寓言</a:t>
            </a: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pic>
        <p:nvPicPr>
          <p:cNvPr id="4" name="Picture 3">
            <a:extLst>
              <a:ext uri="{FF2B5EF4-FFF2-40B4-BE49-F238E27FC236}">
                <a16:creationId xmlns:a16="http://schemas.microsoft.com/office/drawing/2014/main" id="{1283A18B-3167-BC46-8827-6DDD4CCE318C}"/>
              </a:ext>
            </a:extLst>
          </p:cNvPr>
          <p:cNvPicPr>
            <a:picLocks noChangeAspect="1"/>
          </p:cNvPicPr>
          <p:nvPr/>
        </p:nvPicPr>
        <p:blipFill>
          <a:blip r:embed="rId2"/>
          <a:stretch>
            <a:fillRect/>
          </a:stretch>
        </p:blipFill>
        <p:spPr>
          <a:xfrm>
            <a:off x="1152151" y="2235548"/>
            <a:ext cx="4972050" cy="2336800"/>
          </a:xfrm>
          <a:prstGeom prst="rect">
            <a:avLst/>
          </a:prstGeom>
        </p:spPr>
      </p:pic>
      <p:pic>
        <p:nvPicPr>
          <p:cNvPr id="6" name="Picture 5">
            <a:extLst>
              <a:ext uri="{FF2B5EF4-FFF2-40B4-BE49-F238E27FC236}">
                <a16:creationId xmlns:a16="http://schemas.microsoft.com/office/drawing/2014/main" id="{0C3FA09E-24AC-8041-B6A5-234BA359017A}"/>
              </a:ext>
            </a:extLst>
          </p:cNvPr>
          <p:cNvPicPr>
            <a:picLocks noChangeAspect="1"/>
          </p:cNvPicPr>
          <p:nvPr/>
        </p:nvPicPr>
        <p:blipFill>
          <a:blip r:embed="rId3"/>
          <a:stretch>
            <a:fillRect/>
          </a:stretch>
        </p:blipFill>
        <p:spPr>
          <a:xfrm>
            <a:off x="6363223" y="2569674"/>
            <a:ext cx="4033380" cy="4033380"/>
          </a:xfrm>
          <a:prstGeom prst="rect">
            <a:avLst/>
          </a:prstGeom>
        </p:spPr>
      </p:pic>
      <p:sp>
        <p:nvSpPr>
          <p:cNvPr id="5" name="Slide Number Placeholder 4">
            <a:extLst>
              <a:ext uri="{FF2B5EF4-FFF2-40B4-BE49-F238E27FC236}">
                <a16:creationId xmlns:a16="http://schemas.microsoft.com/office/drawing/2014/main" id="{975ACBA3-DA5F-354B-94F4-B70208E1B3C8}"/>
              </a:ext>
            </a:extLst>
          </p:cNvPr>
          <p:cNvSpPr>
            <a:spLocks noGrp="1"/>
          </p:cNvSpPr>
          <p:nvPr>
            <p:ph type="sldNum" sz="quarter" idx="12"/>
          </p:nvPr>
        </p:nvSpPr>
        <p:spPr/>
        <p:txBody>
          <a:bodyPr/>
          <a:lstStyle/>
          <a:p>
            <a:fld id="{419A3543-2AD2-8842-ABE5-219686FDD7E3}" type="slidenum">
              <a:rPr lang="en-US" smtClean="0"/>
              <a:t>11</a:t>
            </a:fld>
            <a:endParaRPr lang="en-US"/>
          </a:p>
        </p:txBody>
      </p:sp>
    </p:spTree>
    <p:extLst>
      <p:ext uri="{BB962C8B-B14F-4D97-AF65-F5344CB8AC3E}">
        <p14:creationId xmlns:p14="http://schemas.microsoft.com/office/powerpoint/2010/main" val="3356873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36793-1019-9C40-A4A0-D00BBA38F39E}"/>
              </a:ext>
            </a:extLst>
          </p:cNvPr>
          <p:cNvSpPr>
            <a:spLocks noGrp="1"/>
          </p:cNvSpPr>
          <p:nvPr>
            <p:ph idx="1"/>
          </p:nvPr>
        </p:nvSpPr>
        <p:spPr>
          <a:xfrm>
            <a:off x="838200" y="1133066"/>
            <a:ext cx="10515600" cy="3438939"/>
          </a:xfrm>
        </p:spPr>
        <p:txBody>
          <a:bodyPr>
            <a:noAutofit/>
          </a:bodyPr>
          <a:lstStyle/>
          <a:p>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神农本草</a:t>
            </a:r>
            <a:r>
              <a:rPr lang="en-US" altLang="zh-CN" sz="2000" dirty="0">
                <a:latin typeface="Kaiti SC" panose="02010600040101010101" pitchFamily="2" charset="-122"/>
                <a:ea typeface="Kaiti SC" panose="02010600040101010101" pitchFamily="2" charset="-122"/>
              </a:rPr>
              <a:t>》vs《</a:t>
            </a:r>
            <a:r>
              <a:rPr lang="zh-CN" altLang="en-US" sz="2000" dirty="0">
                <a:latin typeface="Kaiti SC" panose="02010600040101010101" pitchFamily="2" charset="-122"/>
                <a:ea typeface="Kaiti SC" panose="02010600040101010101" pitchFamily="2" charset="-122"/>
              </a:rPr>
              <a:t>药材医学</a:t>
            </a:r>
            <a:r>
              <a:rPr lang="en-US" altLang="zh-CN" sz="2000" dirty="0">
                <a:latin typeface="Kaiti SC" panose="02010600040101010101" pitchFamily="2" charset="-122"/>
                <a:ea typeface="Kaiti SC" panose="02010600040101010101" pitchFamily="2" charset="-122"/>
              </a:rPr>
              <a:t>》</a:t>
            </a:r>
          </a:p>
          <a:p>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药店</a:t>
            </a:r>
            <a:r>
              <a:rPr lang="en-US" altLang="zh-CN" sz="2000" dirty="0">
                <a:latin typeface="Kaiti SC" panose="02010600040101010101" pitchFamily="2" charset="-122"/>
                <a:ea typeface="Kaiti SC" panose="02010600040101010101" pitchFamily="2" charset="-122"/>
              </a:rPr>
              <a:t>》vs《</a:t>
            </a:r>
            <a:r>
              <a:rPr lang="zh-CN" altLang="en-US" sz="2000" dirty="0">
                <a:latin typeface="Kaiti SC" panose="02010600040101010101" pitchFamily="2" charset="-122"/>
                <a:ea typeface="Kaiti SC" panose="02010600040101010101" pitchFamily="2" charset="-122"/>
              </a:rPr>
              <a:t>本草纲目</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的分类系统（比林奈的分类系统早）：</a:t>
            </a:r>
            <a:br>
              <a:rPr lang="en-US" altLang="zh-CN" sz="2000" dirty="0">
                <a:latin typeface="Kaiti SC" panose="02010600040101010101" pitchFamily="2" charset="-122"/>
                <a:ea typeface="Kaiti SC" panose="02010600040101010101" pitchFamily="2" charset="-122"/>
              </a:rPr>
            </a:br>
            <a:r>
              <a:rPr lang="en-US" sz="2000" dirty="0" err="1">
                <a:highlight>
                  <a:srgbClr val="FFFF00"/>
                </a:highlight>
                <a:latin typeface="Kaiti SC" panose="02010600040101010101" pitchFamily="2" charset="-122"/>
                <a:ea typeface="Kaiti SC" panose="02010600040101010101" pitchFamily="2" charset="-122"/>
              </a:rPr>
              <a:t>水部、火部、土部、金玉部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属于无机物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00FFFF"/>
                </a:highlight>
                <a:latin typeface="Kaiti SC" panose="02010600040101010101" pitchFamily="2" charset="-122"/>
                <a:ea typeface="Kaiti SC" panose="02010600040101010101" pitchFamily="2" charset="-122"/>
              </a:rPr>
              <a:t>草部、谷部、菜部、果部、木部、服器部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植物</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err="1">
                <a:highlight>
                  <a:srgbClr val="FF00FF"/>
                </a:highlight>
                <a:latin typeface="Kaiti SC" panose="02010600040101010101" pitchFamily="2" charset="-122"/>
                <a:ea typeface="Kaiti SC" panose="02010600040101010101" pitchFamily="2" charset="-122"/>
              </a:rPr>
              <a:t>虫部、鳞部、介部、禽部、兽部和人部</a:t>
            </a:r>
            <a:r>
              <a:rPr lang="en-US" sz="2000" dirty="0">
                <a:latin typeface="Kaiti SC" panose="02010600040101010101" pitchFamily="2" charset="-122"/>
                <a:ea typeface="Kaiti SC" panose="02010600040101010101" pitchFamily="2" charset="-122"/>
              </a:rPr>
              <a:t>[</a:t>
            </a:r>
            <a:r>
              <a:rPr lang="en-US" sz="2000" dirty="0" err="1">
                <a:latin typeface="Kaiti SC" panose="02010600040101010101" pitchFamily="2" charset="-122"/>
                <a:ea typeface="Kaiti SC" panose="02010600040101010101" pitchFamily="2" charset="-122"/>
              </a:rPr>
              <a:t>动物</a:t>
            </a:r>
            <a:r>
              <a:rPr lang="en-US" sz="2000" dirty="0">
                <a:latin typeface="Kaiti SC" panose="02010600040101010101" pitchFamily="2" charset="-122"/>
                <a:ea typeface="Kaiti SC" panose="02010600040101010101" pitchFamily="2" charset="-122"/>
              </a:rPr>
              <a:t>]。</a:t>
            </a:r>
            <a:r>
              <a:rPr lang="en-US" sz="2000" dirty="0">
                <a:effectLst/>
                <a:latin typeface="Kaiti SC" panose="02010600040101010101" pitchFamily="2" charset="-122"/>
                <a:ea typeface="Kaiti SC" panose="02010600040101010101" pitchFamily="2" charset="-122"/>
              </a:rPr>
              <a:t> </a:t>
            </a:r>
            <a:br>
              <a:rPr lang="en-US" sz="2000" dirty="0">
                <a:effectLst/>
                <a:latin typeface="Kaiti SC" panose="02010600040101010101" pitchFamily="2" charset="-122"/>
                <a:ea typeface="Kaiti SC" panose="02010600040101010101" pitchFamily="2" charset="-122"/>
              </a:rPr>
            </a:br>
            <a:endParaRPr lang="en-US" sz="2000" dirty="0">
              <a:effectLst/>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1735</a:t>
            </a:r>
            <a:r>
              <a:rPr lang="zh-CN" altLang="en-US" sz="2000" dirty="0">
                <a:latin typeface="Kaiti SC" panose="02010600040101010101" pitchFamily="2" charset="-122"/>
                <a:ea typeface="Kaiti SC" panose="02010600040101010101" pitchFamily="2" charset="-122"/>
              </a:rPr>
              <a:t>年发表了最重要的著作</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自然系统</a:t>
            </a:r>
            <a:r>
              <a:rPr lang="en-US" altLang="zh-CN"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1737</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植物属志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1753</a:t>
            </a:r>
            <a:r>
              <a:rPr lang="zh-CN" altLang="en-US" sz="2000" dirty="0">
                <a:latin typeface="Kaiti SC" panose="02010600040101010101" pitchFamily="2" charset="-122"/>
                <a:ea typeface="Kaiti SC" panose="02010600040101010101" pitchFamily="2" charset="-122"/>
              </a:rPr>
              <a:t>年出版</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植物种志</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，建立了动植物命名的双名法，对动植物分类研究的进展有很大的影响。</a:t>
            </a: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E79584D4-2AA7-9D40-951E-153986F85945}"/>
              </a:ext>
            </a:extLst>
          </p:cNvPr>
          <p:cNvPicPr>
            <a:picLocks noChangeAspect="1"/>
          </p:cNvPicPr>
          <p:nvPr/>
        </p:nvPicPr>
        <p:blipFill>
          <a:blip r:embed="rId2"/>
          <a:stretch>
            <a:fillRect/>
          </a:stretch>
        </p:blipFill>
        <p:spPr>
          <a:xfrm>
            <a:off x="7457962" y="4950502"/>
            <a:ext cx="1381760" cy="1612773"/>
          </a:xfrm>
          <a:prstGeom prst="rect">
            <a:avLst/>
          </a:prstGeom>
        </p:spPr>
      </p:pic>
      <p:pic>
        <p:nvPicPr>
          <p:cNvPr id="7" name="Picture 6">
            <a:extLst>
              <a:ext uri="{FF2B5EF4-FFF2-40B4-BE49-F238E27FC236}">
                <a16:creationId xmlns:a16="http://schemas.microsoft.com/office/drawing/2014/main" id="{54A1F3A3-620E-9D46-84C3-3208BAFA6C61}"/>
              </a:ext>
            </a:extLst>
          </p:cNvPr>
          <p:cNvPicPr>
            <a:picLocks noChangeAspect="1"/>
          </p:cNvPicPr>
          <p:nvPr/>
        </p:nvPicPr>
        <p:blipFill>
          <a:blip r:embed="rId3"/>
          <a:stretch>
            <a:fillRect/>
          </a:stretch>
        </p:blipFill>
        <p:spPr>
          <a:xfrm>
            <a:off x="1966808" y="4901544"/>
            <a:ext cx="1417320" cy="1710690"/>
          </a:xfrm>
          <a:prstGeom prst="rect">
            <a:avLst/>
          </a:prstGeom>
        </p:spPr>
      </p:pic>
      <p:sp>
        <p:nvSpPr>
          <p:cNvPr id="8" name="TextBox 7">
            <a:extLst>
              <a:ext uri="{FF2B5EF4-FFF2-40B4-BE49-F238E27FC236}">
                <a16:creationId xmlns:a16="http://schemas.microsoft.com/office/drawing/2014/main" id="{77243420-3990-6B4C-A798-D30D8D0A2C47}"/>
              </a:ext>
            </a:extLst>
          </p:cNvPr>
          <p:cNvSpPr txBox="1"/>
          <p:nvPr/>
        </p:nvSpPr>
        <p:spPr>
          <a:xfrm>
            <a:off x="9068844" y="5899758"/>
            <a:ext cx="1653436" cy="646331"/>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李时珍</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1518-1593</a:t>
            </a:r>
            <a:endParaRPr lang="en-US" dirty="0">
              <a:latin typeface="Kaiti SC" panose="02010600040101010101" pitchFamily="2" charset="-122"/>
              <a:ea typeface="Kaiti SC" panose="02010600040101010101" pitchFamily="2" charset="-122"/>
            </a:endParaRPr>
          </a:p>
        </p:txBody>
      </p:sp>
      <p:sp>
        <p:nvSpPr>
          <p:cNvPr id="9" name="TextBox 8">
            <a:extLst>
              <a:ext uri="{FF2B5EF4-FFF2-40B4-BE49-F238E27FC236}">
                <a16:creationId xmlns:a16="http://schemas.microsoft.com/office/drawing/2014/main" id="{B591369E-44A1-9C4E-9A90-F35F8810576D}"/>
              </a:ext>
            </a:extLst>
          </p:cNvPr>
          <p:cNvSpPr txBox="1"/>
          <p:nvPr/>
        </p:nvSpPr>
        <p:spPr>
          <a:xfrm>
            <a:off x="3384128" y="5688904"/>
            <a:ext cx="1653436" cy="923330"/>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卡尔</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冯</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林奈</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“双名法”</a:t>
            </a:r>
            <a:endParaRPr lang="en-US" altLang="zh-CN" dirty="0">
              <a:latin typeface="Kaiti SC" panose="02010600040101010101" pitchFamily="2" charset="-122"/>
              <a:ea typeface="Kaiti SC" panose="02010600040101010101" pitchFamily="2" charset="-122"/>
            </a:endParaRPr>
          </a:p>
          <a:p>
            <a:r>
              <a:rPr lang="en-US" altLang="zh-CN" dirty="0">
                <a:latin typeface="Kaiti SC" panose="02010600040101010101" pitchFamily="2" charset="-122"/>
                <a:ea typeface="Kaiti SC" panose="02010600040101010101" pitchFamily="2" charset="-122"/>
              </a:rPr>
              <a:t>1707-1787</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BFFEE393-FA1E-514C-A76E-27415CCCD646}"/>
              </a:ext>
            </a:extLst>
          </p:cNvPr>
          <p:cNvSpPr>
            <a:spLocks noGrp="1"/>
          </p:cNvSpPr>
          <p:nvPr>
            <p:ph type="sldNum" sz="quarter" idx="12"/>
          </p:nvPr>
        </p:nvSpPr>
        <p:spPr/>
        <p:txBody>
          <a:bodyPr/>
          <a:lstStyle/>
          <a:p>
            <a:fld id="{419A3543-2AD2-8842-ABE5-219686FDD7E3}" type="slidenum">
              <a:rPr lang="en-US" smtClean="0"/>
              <a:t>12</a:t>
            </a:fld>
            <a:endParaRPr lang="en-US"/>
          </a:p>
        </p:txBody>
      </p:sp>
      <p:sp>
        <p:nvSpPr>
          <p:cNvPr id="2" name="TextBox 1">
            <a:extLst>
              <a:ext uri="{FF2B5EF4-FFF2-40B4-BE49-F238E27FC236}">
                <a16:creationId xmlns:a16="http://schemas.microsoft.com/office/drawing/2014/main" id="{D07616EE-3453-434F-B9AD-3E2E01F6F9A9}"/>
              </a:ext>
            </a:extLst>
          </p:cNvPr>
          <p:cNvSpPr txBox="1"/>
          <p:nvPr/>
        </p:nvSpPr>
        <p:spPr>
          <a:xfrm>
            <a:off x="3697356" y="278296"/>
            <a:ext cx="5371487" cy="646331"/>
          </a:xfrm>
          <a:prstGeom prst="rect">
            <a:avLst/>
          </a:prstGeom>
          <a:noFill/>
        </p:spPr>
        <p:txBody>
          <a:bodyPr wrap="square" rtlCol="0">
            <a:spAutoFit/>
          </a:bodyPr>
          <a:lstStyle/>
          <a:p>
            <a:pPr algn="ctr"/>
            <a:r>
              <a:rPr lang="zh-CN" altLang="en-US" sz="3600" b="1" dirty="0">
                <a:latin typeface="Kaiti SC" panose="02010600040101010101" pitchFamily="2" charset="-122"/>
                <a:ea typeface="Kaiti SC" panose="02010600040101010101" pitchFamily="2" charset="-122"/>
              </a:rPr>
              <a:t>草本时代中西方不分伯仲</a:t>
            </a:r>
            <a:endParaRPr lang="en-US" sz="3600" b="1"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386095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4B04-B7DA-EB4B-B11C-A76D4C8B50EE}"/>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猎药之路</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止痛药</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E921ED8-697A-9747-B242-B8608B8262D2}"/>
              </a:ext>
            </a:extLst>
          </p:cNvPr>
          <p:cNvSpPr>
            <a:spLocks noGrp="1"/>
          </p:cNvSpPr>
          <p:nvPr>
            <p:ph idx="1"/>
          </p:nvPr>
        </p:nvSpPr>
        <p:spPr>
          <a:xfrm>
            <a:off x="838200" y="1693105"/>
            <a:ext cx="10515600" cy="4351338"/>
          </a:xfrm>
        </p:spPr>
        <p:txBody>
          <a:bodyPr>
            <a:normAutofit lnSpcReduction="10000"/>
          </a:bodyPr>
          <a:lstStyle/>
          <a:p>
            <a:pPr marL="0" indent="0">
              <a:buNone/>
            </a:pPr>
            <a:endParaRPr lang="en-US" sz="2000" dirty="0">
              <a:latin typeface="Kaiti SC" panose="02010600040101010101" pitchFamily="2" charset="-122"/>
              <a:ea typeface="Kaiti SC" panose="02010600040101010101" pitchFamily="2" charset="-122"/>
            </a:endParaRPr>
          </a:p>
          <a:p>
            <a:r>
              <a:rPr lang="zh-CN" altLang="en-US" sz="2000" b="1" u="sng" dirty="0">
                <a:solidFill>
                  <a:srgbClr val="C00000"/>
                </a:solidFill>
                <a:latin typeface="Kaiti SC" panose="02010600040101010101" pitchFamily="2" charset="-122"/>
                <a:ea typeface="Kaiti SC" panose="02010600040101010101" pitchFamily="2" charset="-122"/>
              </a:rPr>
              <a:t>由于很难分辨到底是“治愈”了疾病，还是“麻醉”了人体，鸦片很长时间作为药物使用</a:t>
            </a:r>
            <a:endParaRPr lang="en-US" altLang="zh-CN" sz="2000" b="1" u="sng" dirty="0">
              <a:solidFill>
                <a:srgbClr val="C00000"/>
              </a:solidFill>
              <a:latin typeface="Kaiti SC" panose="02010600040101010101" pitchFamily="2" charset="-122"/>
              <a:ea typeface="Kaiti SC" panose="02010600040101010101" pitchFamily="2" charset="-122"/>
            </a:endParaRPr>
          </a:p>
          <a:p>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苏美尔人用未成熟鸦片果实制作</a:t>
            </a:r>
            <a:r>
              <a:rPr lang="zh-CN" altLang="en-US" sz="2000" dirty="0">
                <a:highlight>
                  <a:srgbClr val="00FF00"/>
                </a:highlight>
                <a:latin typeface="Kaiti SC" panose="02010600040101010101" pitchFamily="2" charset="-122"/>
                <a:ea typeface="Kaiti SC" panose="02010600040101010101" pitchFamily="2" charset="-122"/>
              </a:rPr>
              <a:t>鸦片</a:t>
            </a:r>
            <a:r>
              <a:rPr lang="zh-CN" altLang="en-US" sz="2000" dirty="0">
                <a:latin typeface="Kaiti SC" panose="02010600040101010101" pitchFamily="2" charset="-122"/>
                <a:ea typeface="Kaiti SC" panose="02010600040101010101" pitchFamily="2" charset="-122"/>
              </a:rPr>
              <a:t>：碾压、收集汁液、晒干、磨粉，鸦片</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16</a:t>
            </a:r>
            <a:r>
              <a:rPr lang="zh-CN" altLang="en-US" sz="2000" dirty="0">
                <a:latin typeface="Kaiti SC" panose="02010600040101010101" pitchFamily="2" charset="-122"/>
                <a:ea typeface="Kaiti SC" panose="02010600040101010101" pitchFamily="2" charset="-122"/>
              </a:rPr>
              <a:t>世纪 帕拉赛尔苏斯</a:t>
            </a:r>
            <a:r>
              <a:rPr lang="en-US" altLang="zh-CN" sz="2000" dirty="0">
                <a:latin typeface="Kaiti SC" panose="02010600040101010101" pitchFamily="2" charset="-122"/>
                <a:ea typeface="Kaiti SC" panose="02010600040101010101" pitchFamily="2" charset="-122"/>
              </a:rPr>
              <a:t>(Paracelsus):</a:t>
            </a:r>
            <a:r>
              <a:rPr lang="zh-CN" altLang="en-US" sz="2000" dirty="0">
                <a:latin typeface="Kaiti SC" panose="02010600040101010101" pitchFamily="2" charset="-122"/>
                <a:ea typeface="Kaiti SC" panose="02010600040101010101" pitchFamily="2" charset="-122"/>
              </a:rPr>
              <a:t> 酒精提取，鸦片酊</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18</a:t>
            </a:r>
            <a:r>
              <a:rPr lang="zh-CN" altLang="en-US" sz="2000" dirty="0">
                <a:latin typeface="Kaiti SC" panose="02010600040101010101" pitchFamily="2" charset="-122"/>
                <a:ea typeface="Kaiti SC" panose="02010600040101010101" pitchFamily="2" charset="-122"/>
              </a:rPr>
              <a:t>世纪 莱顿大学化学系教授莫尔</a:t>
            </a:r>
            <a:r>
              <a:rPr lang="en-US" altLang="zh-CN" sz="2000" dirty="0">
                <a:latin typeface="Kaiti SC" panose="02010600040101010101" pitchFamily="2" charset="-122"/>
                <a:ea typeface="Kaiti SC" panose="02010600040101010101" pitchFamily="2" charset="-122"/>
              </a:rPr>
              <a:t>(Mohr)</a:t>
            </a:r>
            <a:r>
              <a:rPr lang="zh-CN" altLang="en-US" sz="2000" dirty="0">
                <a:latin typeface="Kaiti SC" panose="02010600040101010101" pitchFamily="2" charset="-122"/>
                <a:ea typeface="Kaiti SC" panose="02010600040101010101" pitchFamily="2" charset="-122"/>
              </a:rPr>
              <a:t>：复方樟脑酊</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18</a:t>
            </a:r>
            <a:r>
              <a:rPr lang="zh-CN" altLang="en-US" sz="2000" dirty="0">
                <a:latin typeface="Kaiti SC" panose="02010600040101010101" pitchFamily="2" charset="-122"/>
                <a:ea typeface="Kaiti SC" panose="02010600040101010101" pitchFamily="2" charset="-122"/>
              </a:rPr>
              <a:t>世纪 托马斯</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杜佛</a:t>
            </a:r>
            <a:r>
              <a:rPr lang="en-US" altLang="zh-CN" sz="2000" dirty="0">
                <a:latin typeface="Kaiti SC" panose="02010600040101010101" pitchFamily="2" charset="-122"/>
                <a:ea typeface="Kaiti SC" panose="02010600040101010101" pitchFamily="2" charset="-122"/>
              </a:rPr>
              <a:t>(Thomas</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Dover)</a:t>
            </a:r>
            <a:r>
              <a:rPr lang="zh-CN" altLang="en-US" sz="2000" dirty="0">
                <a:latin typeface="Kaiti SC" panose="02010600040101010101" pitchFamily="2" charset="-122"/>
                <a:ea typeface="Kaiti SC" panose="02010600040101010101" pitchFamily="2" charset="-122"/>
              </a:rPr>
              <a:t>：杜佛化散（鸦片和吐根）</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1826</a:t>
            </a:r>
            <a:r>
              <a:rPr lang="zh-CN" altLang="en-US" sz="2000" dirty="0">
                <a:latin typeface="Kaiti SC" panose="02010600040101010101" pitchFamily="2" charset="-122"/>
                <a:ea typeface="Kaiti SC" panose="02010600040101010101" pitchFamily="2" charset="-122"/>
              </a:rPr>
              <a:t>年 德国药剂师弗里德里希</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史透纳</a:t>
            </a:r>
            <a:r>
              <a:rPr lang="en-US" altLang="zh-CN" sz="2000" dirty="0">
                <a:latin typeface="Kaiti SC" panose="02010600040101010101" pitchFamily="2" charset="-122"/>
                <a:ea typeface="Kaiti SC" panose="02010600040101010101" pitchFamily="2" charset="-122"/>
              </a:rPr>
              <a:t>(</a:t>
            </a:r>
            <a:r>
              <a:rPr lang="en-US" altLang="zh-CN" sz="2000" dirty="0" err="1">
                <a:latin typeface="Kaiti SC" panose="02010600040101010101" pitchFamily="2" charset="-122"/>
                <a:ea typeface="Kaiti SC" panose="02010600040101010101" pitchFamily="2" charset="-122"/>
              </a:rPr>
              <a:t>Friednich</a:t>
            </a:r>
            <a:r>
              <a:rPr lang="zh-CN" altLang="en-US" sz="2000" dirty="0">
                <a:latin typeface="Kaiti SC" panose="02010600040101010101" pitchFamily="2" charset="-122"/>
                <a:ea typeface="Kaiti SC" panose="02010600040101010101" pitchFamily="2" charset="-122"/>
              </a:rPr>
              <a:t> </a:t>
            </a:r>
            <a:r>
              <a:rPr lang="en-US" altLang="zh-CN" sz="2000" dirty="0" err="1">
                <a:latin typeface="Kaiti SC" panose="02010600040101010101" pitchFamily="2" charset="-122"/>
                <a:ea typeface="Kaiti SC" panose="02010600040101010101" pitchFamily="2" charset="-122"/>
              </a:rPr>
              <a:t>Serturner</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：从鸦片中提取出活性成分“吗啡”</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摩尔甫斯，</a:t>
            </a:r>
            <a:r>
              <a:rPr lang="en-US" altLang="zh-CN" sz="2000" dirty="0">
                <a:latin typeface="Kaiti SC" panose="02010600040101010101" pitchFamily="2" charset="-122"/>
                <a:ea typeface="Kaiti SC" panose="02010600040101010101" pitchFamily="2" charset="-122"/>
              </a:rPr>
              <a:t>Morpheus)</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1827</a:t>
            </a:r>
            <a:r>
              <a:rPr lang="zh-CN" altLang="en-US" sz="2000" dirty="0">
                <a:latin typeface="Kaiti SC" panose="02010600040101010101" pitchFamily="2" charset="-122"/>
                <a:ea typeface="Kaiti SC" panose="02010600040101010101" pitchFamily="2" charset="-122"/>
              </a:rPr>
              <a:t>年 德国达姆施塔特的天使药房</a:t>
            </a:r>
            <a:r>
              <a:rPr lang="en-US" altLang="zh-CN" sz="2000" dirty="0">
                <a:latin typeface="Kaiti SC" panose="02010600040101010101" pitchFamily="2" charset="-122"/>
                <a:ea typeface="Kaiti SC" panose="02010600040101010101" pitchFamily="2" charset="-122"/>
              </a:rPr>
              <a:t>(Angel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Pharmacy</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1668</a:t>
            </a:r>
            <a:r>
              <a:rPr lang="zh-CN" altLang="en-US" sz="2000" dirty="0">
                <a:latin typeface="Kaiti SC" panose="02010600040101010101" pitchFamily="2" charset="-122"/>
                <a:ea typeface="Kaiti SC" panose="02010600040101010101" pitchFamily="2" charset="-122"/>
              </a:rPr>
              <a:t>年创立</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大规模生产吗啡，药房主人</a:t>
            </a:r>
            <a:r>
              <a:rPr lang="en-US" altLang="zh-CN" sz="2000" dirty="0" err="1">
                <a:latin typeface="Kaiti SC" panose="02010600040101010101" pitchFamily="2" charset="-122"/>
                <a:ea typeface="Kaiti SC" panose="02010600040101010101" pitchFamily="2" charset="-122"/>
              </a:rPr>
              <a:t>Emanual</a:t>
            </a:r>
            <a:r>
              <a:rPr lang="zh-CN" altLang="en-US" sz="2000" dirty="0">
                <a:latin typeface="Kaiti SC" panose="02010600040101010101" pitchFamily="2" charset="-122"/>
                <a:ea typeface="Kaiti SC" panose="02010600040101010101" pitchFamily="2" charset="-122"/>
              </a:rPr>
              <a:t> </a:t>
            </a:r>
            <a:r>
              <a:rPr lang="en-US" altLang="zh-CN" sz="2000" dirty="0">
                <a:highlight>
                  <a:srgbClr val="FFFF00"/>
                </a:highlight>
                <a:latin typeface="Kaiti SC" panose="02010600040101010101" pitchFamily="2" charset="-122"/>
                <a:ea typeface="Kaiti SC" panose="02010600040101010101" pitchFamily="2" charset="-122"/>
              </a:rPr>
              <a:t>Merck</a:t>
            </a:r>
          </a:p>
          <a:p>
            <a:r>
              <a:rPr lang="en-US" altLang="zh-CN" sz="2000" dirty="0">
                <a:latin typeface="Kaiti SC" panose="02010600040101010101" pitchFamily="2" charset="-122"/>
                <a:ea typeface="Kaiti SC" panose="02010600040101010101" pitchFamily="2" charset="-122"/>
              </a:rPr>
              <a:t>1897</a:t>
            </a:r>
            <a:r>
              <a:rPr lang="zh-CN" altLang="en-US" sz="2000" dirty="0">
                <a:latin typeface="Kaiti SC" panose="02010600040101010101" pitchFamily="2" charset="-122"/>
                <a:ea typeface="Kaiti SC" panose="02010600040101010101" pitchFamily="2" charset="-122"/>
              </a:rPr>
              <a:t>年 </a:t>
            </a:r>
            <a:r>
              <a:rPr lang="zh-CN" altLang="en-US" sz="2000" dirty="0">
                <a:highlight>
                  <a:srgbClr val="00FF00"/>
                </a:highlight>
                <a:latin typeface="Kaiti SC" panose="02010600040101010101" pitchFamily="2" charset="-122"/>
                <a:ea typeface="Kaiti SC" panose="02010600040101010101" pitchFamily="2" charset="-122"/>
              </a:rPr>
              <a:t>拜耳</a:t>
            </a:r>
            <a:r>
              <a:rPr lang="en-AU" altLang="zh-CN" sz="2000" dirty="0">
                <a:highlight>
                  <a:srgbClr val="00FF00"/>
                </a:highlight>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Bayer</a:t>
            </a:r>
            <a:r>
              <a:rPr lang="en-AU" altLang="zh-CN" sz="2000" dirty="0">
                <a:highlight>
                  <a:srgbClr val="00FF00"/>
                </a:highlight>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研发出“止咳药” 海洛因</a:t>
            </a:r>
            <a:endParaRPr lang="en-US" altLang="zh-CN"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8190EC3-E270-204F-A664-C3727235E654}"/>
              </a:ext>
            </a:extLst>
          </p:cNvPr>
          <p:cNvSpPr>
            <a:spLocks noGrp="1"/>
          </p:cNvSpPr>
          <p:nvPr>
            <p:ph type="sldNum" sz="quarter" idx="12"/>
          </p:nvPr>
        </p:nvSpPr>
        <p:spPr/>
        <p:txBody>
          <a:bodyPr/>
          <a:lstStyle/>
          <a:p>
            <a:fld id="{419A3543-2AD2-8842-ABE5-219686FDD7E3}" type="slidenum">
              <a:rPr lang="en-US" smtClean="0"/>
              <a:t>13</a:t>
            </a:fld>
            <a:endParaRPr lang="en-US"/>
          </a:p>
        </p:txBody>
      </p:sp>
      <p:pic>
        <p:nvPicPr>
          <p:cNvPr id="6" name="Picture 5">
            <a:extLst>
              <a:ext uri="{FF2B5EF4-FFF2-40B4-BE49-F238E27FC236}">
                <a16:creationId xmlns:a16="http://schemas.microsoft.com/office/drawing/2014/main" id="{8597B4A2-30A5-7C44-8A61-D6544A61D991}"/>
              </a:ext>
            </a:extLst>
          </p:cNvPr>
          <p:cNvPicPr>
            <a:picLocks noChangeAspect="1"/>
          </p:cNvPicPr>
          <p:nvPr/>
        </p:nvPicPr>
        <p:blipFill>
          <a:blip r:embed="rId2"/>
          <a:stretch>
            <a:fillRect/>
          </a:stretch>
        </p:blipFill>
        <p:spPr>
          <a:xfrm>
            <a:off x="6983892" y="5473522"/>
            <a:ext cx="1583748" cy="1244640"/>
          </a:xfrm>
          <a:prstGeom prst="rect">
            <a:avLst/>
          </a:prstGeom>
        </p:spPr>
      </p:pic>
      <p:pic>
        <p:nvPicPr>
          <p:cNvPr id="7" name="Picture 6">
            <a:extLst>
              <a:ext uri="{FF2B5EF4-FFF2-40B4-BE49-F238E27FC236}">
                <a16:creationId xmlns:a16="http://schemas.microsoft.com/office/drawing/2014/main" id="{03CA5665-DEDD-3245-BEE8-5FF6877329B7}"/>
              </a:ext>
            </a:extLst>
          </p:cNvPr>
          <p:cNvPicPr>
            <a:picLocks noChangeAspect="1"/>
          </p:cNvPicPr>
          <p:nvPr/>
        </p:nvPicPr>
        <p:blipFill>
          <a:blip r:embed="rId3"/>
          <a:stretch>
            <a:fillRect/>
          </a:stretch>
        </p:blipFill>
        <p:spPr>
          <a:xfrm>
            <a:off x="9554817" y="48043"/>
            <a:ext cx="2593008" cy="1725970"/>
          </a:xfrm>
          <a:prstGeom prst="rect">
            <a:avLst/>
          </a:prstGeom>
        </p:spPr>
      </p:pic>
    </p:spTree>
    <p:extLst>
      <p:ext uri="{BB962C8B-B14F-4D97-AF65-F5344CB8AC3E}">
        <p14:creationId xmlns:p14="http://schemas.microsoft.com/office/powerpoint/2010/main" val="1036283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1C2A-ABF7-6448-845C-DA131A76B4E2}"/>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“瘴气”</a:t>
            </a:r>
            <a:r>
              <a:rPr lang="en-US" altLang="zh-CN" dirty="0">
                <a:latin typeface="Kaiti SC" panose="02010600040101010101" pitchFamily="2" charset="-122"/>
                <a:ea typeface="Kaiti SC" panose="02010600040101010101" pitchFamily="2" charset="-122"/>
              </a:rPr>
              <a:t>--malaria</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7E8F649-92D6-564E-9636-BFD9CF54E09A}"/>
              </a:ext>
            </a:extLst>
          </p:cNvPr>
          <p:cNvSpPr>
            <a:spLocks noGrp="1"/>
          </p:cNvSpPr>
          <p:nvPr>
            <p:ph type="sldNum" sz="quarter" idx="12"/>
          </p:nvPr>
        </p:nvSpPr>
        <p:spPr/>
        <p:txBody>
          <a:bodyPr/>
          <a:lstStyle/>
          <a:p>
            <a:fld id="{419A3543-2AD2-8842-ABE5-219686FDD7E3}" type="slidenum">
              <a:rPr lang="en-US" smtClean="0"/>
              <a:t>14</a:t>
            </a:fld>
            <a:endParaRPr lang="en-US"/>
          </a:p>
        </p:txBody>
      </p:sp>
      <p:sp>
        <p:nvSpPr>
          <p:cNvPr id="3" name="TextBox 2">
            <a:extLst>
              <a:ext uri="{FF2B5EF4-FFF2-40B4-BE49-F238E27FC236}">
                <a16:creationId xmlns:a16="http://schemas.microsoft.com/office/drawing/2014/main" id="{E98122B1-4AF3-FD41-BF8C-4EE4F976E977}"/>
              </a:ext>
            </a:extLst>
          </p:cNvPr>
          <p:cNvSpPr txBox="1"/>
          <p:nvPr/>
        </p:nvSpPr>
        <p:spPr>
          <a:xfrm>
            <a:off x="838200" y="1465545"/>
            <a:ext cx="10873636" cy="2031325"/>
          </a:xfrm>
          <a:prstGeom prst="rect">
            <a:avLst/>
          </a:prstGeom>
          <a:noFill/>
        </p:spPr>
        <p:txBody>
          <a:bodyPr wrap="square" rtlCol="0">
            <a:spAutoFit/>
          </a:bodyPr>
          <a:lstStyle/>
          <a:p>
            <a:r>
              <a:rPr lang="zh-CN" altLang="en-US" dirty="0">
                <a:latin typeface="Kaiti SC" panose="02010600040101010101" pitchFamily="2" charset="-122"/>
                <a:ea typeface="Kaiti SC" panose="02010600040101010101" pitchFamily="2" charset="-122"/>
              </a:rPr>
              <a:t>古今中外，都受到疟疾困扰。</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主要靠蚊子传播。</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这种疾病具有标志性的发冷和发热周期，症状辨识度高，即使记录者并不了解其病因。</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引起疟疾的是一种寄生性原生单细胞微生物，疟原虫（</a:t>
            </a:r>
            <a:r>
              <a:rPr lang="en-US" altLang="zh-CN" dirty="0">
                <a:latin typeface="Kaiti SC" panose="02010600040101010101" pitchFamily="2" charset="-122"/>
                <a:ea typeface="Kaiti SC" panose="02010600040101010101" pitchFamily="2" charset="-122"/>
              </a:rPr>
              <a:t>Plasmodium)</a:t>
            </a:r>
            <a:r>
              <a:rPr lang="zh-CN" altLang="en-US" dirty="0">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这种疾病感染人类的历史非常久远，以至于我们中的很多人在进化中获得了防御基因</a:t>
            </a:r>
            <a:r>
              <a:rPr lang="en-US" altLang="zh-CN" dirty="0">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地中海贫血症</a:t>
            </a:r>
            <a:r>
              <a:rPr lang="en-US" altLang="zh-CN" dirty="0">
                <a:latin typeface="Kaiti SC" panose="02010600040101010101" pitchFamily="2" charset="-122"/>
                <a:ea typeface="Kaiti SC" panose="02010600040101010101" pitchFamily="2" charset="-122"/>
              </a:rPr>
              <a:t>]</a:t>
            </a:r>
            <a:r>
              <a:rPr lang="zh-CN" altLang="en-US">
                <a:latin typeface="Kaiti SC" panose="02010600040101010101" pitchFamily="2" charset="-122"/>
                <a:ea typeface="Kaiti SC" panose="02010600040101010101" pitchFamily="2" charset="-122"/>
              </a:rPr>
              <a:t>。</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主要集中在热带地区</a:t>
            </a:r>
            <a:endParaRPr lang="en-US" dirty="0">
              <a:latin typeface="Kaiti SC" panose="02010600040101010101" pitchFamily="2" charset="-122"/>
              <a:ea typeface="Kaiti SC" panose="02010600040101010101" pitchFamily="2" charset="-122"/>
            </a:endParaRPr>
          </a:p>
        </p:txBody>
      </p:sp>
      <p:pic>
        <p:nvPicPr>
          <p:cNvPr id="10" name="Picture 9">
            <a:extLst>
              <a:ext uri="{FF2B5EF4-FFF2-40B4-BE49-F238E27FC236}">
                <a16:creationId xmlns:a16="http://schemas.microsoft.com/office/drawing/2014/main" id="{E8A8FF00-2209-4E4F-9EDE-8E8EDD422FD7}"/>
              </a:ext>
            </a:extLst>
          </p:cNvPr>
          <p:cNvPicPr>
            <a:picLocks noChangeAspect="1"/>
          </p:cNvPicPr>
          <p:nvPr/>
        </p:nvPicPr>
        <p:blipFill>
          <a:blip r:embed="rId2"/>
          <a:stretch>
            <a:fillRect/>
          </a:stretch>
        </p:blipFill>
        <p:spPr>
          <a:xfrm>
            <a:off x="1066103" y="3658506"/>
            <a:ext cx="6104007" cy="2823103"/>
          </a:xfrm>
          <a:prstGeom prst="rect">
            <a:avLst/>
          </a:prstGeom>
        </p:spPr>
      </p:pic>
    </p:spTree>
    <p:extLst>
      <p:ext uri="{BB962C8B-B14F-4D97-AF65-F5344CB8AC3E}">
        <p14:creationId xmlns:p14="http://schemas.microsoft.com/office/powerpoint/2010/main" val="1539894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7FC6-1E4F-8546-AA58-6E81D49D93F2}"/>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金鸡纳</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BB20E3A8-64D5-D045-AB8E-9ACE7624C853}"/>
              </a:ext>
            </a:extLst>
          </p:cNvPr>
          <p:cNvSpPr>
            <a:spLocks noGrp="1"/>
          </p:cNvSpPr>
          <p:nvPr>
            <p:ph idx="1"/>
          </p:nvPr>
        </p:nvSpPr>
        <p:spPr>
          <a:xfrm>
            <a:off x="864704" y="1378226"/>
            <a:ext cx="10515600" cy="5114649"/>
          </a:xfrm>
        </p:spPr>
        <p:txBody>
          <a:bodyPr>
            <a:normAutofit/>
          </a:bodyPr>
          <a:lstStyle/>
          <a:p>
            <a:r>
              <a:rPr lang="en-US" altLang="zh-CN" sz="2000" dirty="0">
                <a:latin typeface="Kaiti SC" panose="02010600040101010101" pitchFamily="2" charset="-122"/>
                <a:ea typeface="Kaiti SC" panose="02010600040101010101" pitchFamily="2" charset="-122"/>
              </a:rPr>
              <a:t>17</a:t>
            </a:r>
            <a:r>
              <a:rPr lang="zh-CN" altLang="en-US" sz="2000" dirty="0">
                <a:latin typeface="Kaiti SC" panose="02010600040101010101" pitchFamily="2" charset="-122"/>
                <a:ea typeface="Kaiti SC" panose="02010600040101010101" pitchFamily="2" charset="-122"/>
              </a:rPr>
              <a:t>世纪 西班牙人带奎那</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奎那树</a:t>
            </a:r>
            <a:r>
              <a:rPr lang="en-US" altLang="zh-CN" sz="2000" dirty="0">
                <a:latin typeface="Kaiti SC" panose="02010600040101010101" pitchFamily="2" charset="-122"/>
                <a:ea typeface="Kaiti SC" panose="02010600040101010101" pitchFamily="2" charset="-122"/>
              </a:rPr>
              <a:t>(</a:t>
            </a:r>
            <a:r>
              <a:rPr lang="en-US" altLang="zh-CN" sz="2000" dirty="0" err="1">
                <a:solidFill>
                  <a:srgbClr val="C00000"/>
                </a:solidFill>
                <a:latin typeface="Kaiti SC" panose="02010600040101010101" pitchFamily="2" charset="-122"/>
                <a:ea typeface="Kaiti SC" panose="02010600040101010101" pitchFamily="2" charset="-122"/>
              </a:rPr>
              <a:t>quina</a:t>
            </a:r>
            <a:r>
              <a:rPr lang="en-US" altLang="zh-CN" sz="2000" dirty="0" err="1">
                <a:latin typeface="Kaiti SC" panose="02010600040101010101" pitchFamily="2" charset="-122"/>
                <a:ea typeface="Kaiti SC" panose="02010600040101010101" pitchFamily="2" charset="-122"/>
              </a:rPr>
              <a:t>-quina</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带回欧洲，可以治疗发烧，但对疟疾无效</a:t>
            </a: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之后，一种更便宜的“发烧树”被引入欧洲，取代昂贵的奎那</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奎那。这就是金鸡纳（</a:t>
            </a:r>
            <a:r>
              <a:rPr lang="en-US" altLang="zh-CN" sz="2000" i="1" dirty="0">
                <a:latin typeface="Kaiti SC" panose="02010600040101010101" pitchFamily="2" charset="-122"/>
                <a:ea typeface="Kaiti SC" panose="02010600040101010101" pitchFamily="2" charset="-122"/>
              </a:rPr>
              <a:t>Cinchona</a:t>
            </a:r>
            <a:r>
              <a:rPr lang="zh-CN" altLang="en-US" sz="2000" i="1" dirty="0">
                <a:latin typeface="Kaiti SC" panose="02010600040101010101" pitchFamily="2" charset="-122"/>
                <a:ea typeface="Kaiti SC" panose="02010600040101010101" pitchFamily="2" charset="-122"/>
              </a:rPr>
              <a:t> </a:t>
            </a:r>
            <a:r>
              <a:rPr lang="en-US" altLang="zh-CN" sz="2000" i="1" dirty="0" err="1">
                <a:latin typeface="Kaiti SC" panose="02010600040101010101" pitchFamily="2" charset="-122"/>
                <a:ea typeface="Kaiti SC" panose="02010600040101010101" pitchFamily="2" charset="-122"/>
              </a:rPr>
              <a:t>ledgeriana</a:t>
            </a:r>
            <a:r>
              <a:rPr lang="zh-CN" altLang="en-US" sz="2000" dirty="0">
                <a:latin typeface="Kaiti SC" panose="02010600040101010101" pitchFamily="2" charset="-122"/>
                <a:ea typeface="Kaiti SC" panose="02010600040101010101" pitchFamily="2" charset="-122"/>
              </a:rPr>
              <a:t>），茜草科，生长在安第斯山脉高海拔地区。</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1644</a:t>
            </a:r>
            <a:r>
              <a:rPr lang="zh-CN" altLang="en-US" sz="2000" dirty="0">
                <a:latin typeface="Kaiti SC" panose="02010600040101010101" pitchFamily="2" charset="-122"/>
                <a:ea typeface="Kaiti SC" panose="02010600040101010101" pitchFamily="2" charset="-122"/>
              </a:rPr>
              <a:t>年，西班牙红衣主教胡安</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德</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卢戈在罗马学院推广“耶稣会士药粉”</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1651</a:t>
            </a:r>
            <a:r>
              <a:rPr lang="zh-CN" altLang="en-US" sz="2000" dirty="0">
                <a:latin typeface="Kaiti SC" panose="02010600040101010101" pitchFamily="2" charset="-122"/>
                <a:ea typeface="Kaiti SC" panose="02010600040101010101" pitchFamily="2" charset="-122"/>
              </a:rPr>
              <a:t>年，进入官方药典</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1655</a:t>
            </a:r>
            <a:r>
              <a:rPr lang="zh-CN" altLang="en-US" sz="2000" dirty="0">
                <a:latin typeface="Kaiti SC" panose="02010600040101010101" pitchFamily="2" charset="-122"/>
                <a:ea typeface="Kaiti SC" panose="02010600040101010101" pitchFamily="2" charset="-122"/>
              </a:rPr>
              <a:t>年，</a:t>
            </a:r>
            <a:r>
              <a:rPr lang="zh-CN" altLang="en-US" sz="2000" dirty="0">
                <a:solidFill>
                  <a:srgbClr val="C00000"/>
                </a:solidFill>
                <a:latin typeface="Kaiti SC" panose="02010600040101010101" pitchFamily="2" charset="-122"/>
                <a:ea typeface="Kaiti SC" panose="02010600040101010101" pitchFamily="2" charset="-122"/>
              </a:rPr>
              <a:t>黑死病</a:t>
            </a:r>
            <a:r>
              <a:rPr lang="zh-CN" altLang="en-US" sz="2000" dirty="0">
                <a:latin typeface="Kaiti SC" panose="02010600040101010101" pitchFamily="2" charset="-122"/>
                <a:ea typeface="Kaiti SC" panose="02010600040101010101" pitchFamily="2" charset="-122"/>
              </a:rPr>
              <a:t>袭击罗马，这种完全不同的疾病也让人发烧，但金鸡纳无效。相比之下，放血疗法更受欢迎。</a:t>
            </a:r>
            <a:endParaRPr lang="en-AU" altLang="zh-CN" sz="2000" dirty="0">
              <a:latin typeface="Kaiti SC" panose="02010600040101010101" pitchFamily="2" charset="-122"/>
              <a:ea typeface="Kaiti SC" panose="02010600040101010101" pitchFamily="2" charset="-122"/>
            </a:endParaRPr>
          </a:p>
          <a:p>
            <a:r>
              <a:rPr lang="en-AU" altLang="zh-CN" sz="2000" dirty="0">
                <a:latin typeface="Kaiti SC" panose="02010600040101010101" pitchFamily="2" charset="-122"/>
                <a:ea typeface="Kaiti SC" panose="02010600040101010101" pitchFamily="2" charset="-122"/>
              </a:rPr>
              <a:t>1693</a:t>
            </a:r>
            <a:r>
              <a:rPr lang="zh-CN" altLang="en-AU" sz="2000" dirty="0">
                <a:latin typeface="Kaiti SC" panose="02010600040101010101" pitchFamily="2" charset="-122"/>
                <a:ea typeface="Kaiti SC" panose="02010600040101010101" pitchFamily="2" charset="-122"/>
              </a:rPr>
              <a:t>年</a:t>
            </a:r>
            <a:r>
              <a:rPr lang="zh-CN" altLang="en-US" sz="2000" dirty="0">
                <a:latin typeface="Kaiti SC" panose="02010600040101010101" pitchFamily="2" charset="-122"/>
                <a:ea typeface="Kaiti SC" panose="02010600040101010101" pitchFamily="2" charset="-122"/>
              </a:rPr>
              <a:t>，康熙的疟疾被传教士用金鸡纳霜。</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19</a:t>
            </a:r>
            <a:r>
              <a:rPr lang="zh-CN" altLang="en-US" sz="2000" dirty="0">
                <a:latin typeface="Kaiti SC" panose="02010600040101010101" pitchFamily="2" charset="-122"/>
                <a:ea typeface="Kaiti SC" panose="02010600040101010101" pitchFamily="2" charset="-122"/>
              </a:rPr>
              <a:t>世纪，法国人从金鸡纳树皮中分离出最关键活性化合物</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1944</a:t>
            </a:r>
            <a:r>
              <a:rPr lang="zh-CN" altLang="en-US" sz="2000" dirty="0">
                <a:latin typeface="Kaiti SC" panose="02010600040101010101" pitchFamily="2" charset="-122"/>
                <a:ea typeface="Kaiti SC" panose="02010600040101010101" pitchFamily="2" charset="-122"/>
              </a:rPr>
              <a:t>年，</a:t>
            </a:r>
            <a:r>
              <a:rPr lang="en-US" altLang="zh-CN" sz="2000" dirty="0">
                <a:latin typeface="Kaiti SC" panose="02010600040101010101" pitchFamily="2" charset="-122"/>
                <a:ea typeface="Kaiti SC" panose="02010600040101010101" pitchFamily="2" charset="-122"/>
              </a:rPr>
              <a:t>Woodward</a:t>
            </a:r>
            <a:r>
              <a:rPr lang="zh-CN" altLang="en-US" sz="2000" dirty="0">
                <a:latin typeface="Kaiti SC" panose="02010600040101010101" pitchFamily="2" charset="-122"/>
                <a:ea typeface="Kaiti SC" panose="02010600040101010101" pitchFamily="2" charset="-122"/>
              </a:rPr>
              <a:t>与</a:t>
            </a:r>
            <a:r>
              <a:rPr lang="en-US" altLang="zh-CN" sz="2000" dirty="0">
                <a:latin typeface="Kaiti SC" panose="02010600040101010101" pitchFamily="2" charset="-122"/>
                <a:ea typeface="Kaiti SC" panose="02010600040101010101" pitchFamily="2" charset="-122"/>
              </a:rPr>
              <a:t>Doering</a:t>
            </a:r>
            <a:r>
              <a:rPr lang="zh-CN" altLang="en-US" sz="2000" dirty="0">
                <a:latin typeface="Kaiti SC" panose="02010600040101010101" pitchFamily="2" charset="-122"/>
                <a:ea typeface="Kaiti SC" panose="02010600040101010101" pitchFamily="2" charset="-122"/>
              </a:rPr>
              <a:t>在哈佛大学合成</a:t>
            </a:r>
            <a:r>
              <a:rPr lang="zh-CN" altLang="en-US" sz="2000" dirty="0">
                <a:solidFill>
                  <a:srgbClr val="C00000"/>
                </a:solidFill>
                <a:latin typeface="Kaiti SC" panose="02010600040101010101" pitchFamily="2" charset="-122"/>
                <a:ea typeface="Kaiti SC" panose="02010600040101010101" pitchFamily="2" charset="-122"/>
              </a:rPr>
              <a:t>奎宁</a:t>
            </a:r>
            <a:endParaRPr lang="en-US" altLang="zh-CN" sz="2000" dirty="0">
              <a:solidFill>
                <a:srgbClr val="C00000"/>
              </a:solidFill>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1970</a:t>
            </a:r>
            <a:r>
              <a:rPr lang="zh-CN" altLang="en-US" sz="2000" dirty="0">
                <a:latin typeface="Kaiti SC" panose="02010600040101010101" pitchFamily="2" charset="-122"/>
                <a:ea typeface="Kaiti SC" panose="02010600040101010101" pitchFamily="2" charset="-122"/>
              </a:rPr>
              <a:t>年，罗氏从不同的材料出发，合成奎宁</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21</a:t>
            </a:r>
            <a:r>
              <a:rPr lang="zh-CN" altLang="en-US" sz="2000" dirty="0">
                <a:latin typeface="Kaiti SC" panose="02010600040101010101" pitchFamily="2" charset="-122"/>
                <a:ea typeface="Kaiti SC" panose="02010600040101010101" pitchFamily="2" charset="-122"/>
              </a:rPr>
              <a:t>世纪，哥伦比亚大学，再次合成奎宁</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5EE2383-C5CC-2D4E-A454-483DEC8BA1F9}"/>
              </a:ext>
            </a:extLst>
          </p:cNvPr>
          <p:cNvSpPr>
            <a:spLocks noGrp="1"/>
          </p:cNvSpPr>
          <p:nvPr>
            <p:ph type="sldNum" sz="quarter" idx="12"/>
          </p:nvPr>
        </p:nvSpPr>
        <p:spPr/>
        <p:txBody>
          <a:bodyPr/>
          <a:lstStyle/>
          <a:p>
            <a:fld id="{419A3543-2AD2-8842-ABE5-219686FDD7E3}" type="slidenum">
              <a:rPr lang="en-US" smtClean="0"/>
              <a:t>15</a:t>
            </a:fld>
            <a:endParaRPr lang="en-US"/>
          </a:p>
        </p:txBody>
      </p:sp>
      <p:pic>
        <p:nvPicPr>
          <p:cNvPr id="5" name="Picture 4">
            <a:extLst>
              <a:ext uri="{FF2B5EF4-FFF2-40B4-BE49-F238E27FC236}">
                <a16:creationId xmlns:a16="http://schemas.microsoft.com/office/drawing/2014/main" id="{8F34C53C-67F5-0443-9708-A41CFAB50C31}"/>
              </a:ext>
            </a:extLst>
          </p:cNvPr>
          <p:cNvPicPr>
            <a:picLocks noChangeAspect="1"/>
          </p:cNvPicPr>
          <p:nvPr/>
        </p:nvPicPr>
        <p:blipFill>
          <a:blip r:embed="rId2"/>
          <a:stretch>
            <a:fillRect/>
          </a:stretch>
        </p:blipFill>
        <p:spPr>
          <a:xfrm>
            <a:off x="9036633" y="4013796"/>
            <a:ext cx="1562100" cy="1905000"/>
          </a:xfrm>
          <a:prstGeom prst="rect">
            <a:avLst/>
          </a:prstGeom>
        </p:spPr>
      </p:pic>
    </p:spTree>
    <p:extLst>
      <p:ext uri="{BB962C8B-B14F-4D97-AF65-F5344CB8AC3E}">
        <p14:creationId xmlns:p14="http://schemas.microsoft.com/office/powerpoint/2010/main" val="1044297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0699-F0BF-C446-9638-B1C4747C51BB}"/>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青蒿素</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D2499A7E-66CD-0346-9B9F-595904A0B597}"/>
              </a:ext>
            </a:extLst>
          </p:cNvPr>
          <p:cNvSpPr>
            <a:spLocks noGrp="1"/>
          </p:cNvSpPr>
          <p:nvPr>
            <p:ph idx="1"/>
          </p:nvPr>
        </p:nvSpPr>
        <p:spPr>
          <a:xfrm>
            <a:off x="838199" y="1269036"/>
            <a:ext cx="7619539" cy="2825886"/>
          </a:xfrm>
        </p:spPr>
        <p:txBody>
          <a:bodyPr>
            <a:normAutofit/>
          </a:bodyPr>
          <a:lstStyle/>
          <a:p>
            <a:pPr marL="0" indent="0">
              <a:buNone/>
            </a:pP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越战期间，屠呦呦受葛洪典籍</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肘后备急方</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启发，成功提取出青蒿素，被誉为</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拯救</a:t>
            </a:r>
            <a:r>
              <a:rPr lang="en-US" altLang="zh-CN" sz="2000" dirty="0">
                <a:latin typeface="Kaiti SC" panose="02010600040101010101" pitchFamily="2" charset="-122"/>
                <a:ea typeface="Kaiti SC" panose="02010600040101010101" pitchFamily="2" charset="-122"/>
              </a:rPr>
              <a:t>2</a:t>
            </a:r>
            <a:r>
              <a:rPr lang="zh-CN" altLang="en-US" sz="2000" dirty="0">
                <a:latin typeface="Kaiti SC" panose="02010600040101010101" pitchFamily="2" charset="-122"/>
                <a:ea typeface="Kaiti SC" panose="02010600040101010101" pitchFamily="2" charset="-122"/>
              </a:rPr>
              <a:t>亿人”的发现。</a:t>
            </a:r>
            <a:br>
              <a:rPr lang="en-AU" altLang="zh-CN" sz="2000" dirty="0">
                <a:latin typeface="Kaiti SC" panose="02010600040101010101" pitchFamily="2" charset="-122"/>
                <a:ea typeface="Kaiti SC" panose="02010600040101010101" pitchFamily="2" charset="-122"/>
              </a:rPr>
            </a:br>
            <a:br>
              <a:rPr lang="en-AU" altLang="zh-CN" sz="2000" dirty="0">
                <a:latin typeface="Kaiti SC" panose="02010600040101010101" pitchFamily="2" charset="-122"/>
                <a:ea typeface="Kaiti SC" panose="02010600040101010101" pitchFamily="2" charset="-122"/>
              </a:rPr>
            </a:br>
            <a:r>
              <a:rPr lang="zh-CN" altLang="en-AU" sz="2000" u="sng" dirty="0">
                <a:latin typeface="Kaiti SC" panose="02010600040101010101" pitchFamily="2" charset="-122"/>
                <a:ea typeface="Kaiti SC" panose="02010600040101010101" pitchFamily="2" charset="-122"/>
              </a:rPr>
              <a:t>杭州</a:t>
            </a:r>
            <a:r>
              <a:rPr lang="zh-CN" altLang="en-US" sz="2000" u="sng" dirty="0">
                <a:latin typeface="Kaiti SC" panose="02010600040101010101" pitchFamily="2" charset="-122"/>
                <a:ea typeface="Kaiti SC" panose="02010600040101010101" pitchFamily="2" charset="-122"/>
              </a:rPr>
              <a:t>宝石山的“葛岭”相传是葛洪炼丹处</a:t>
            </a:r>
            <a:br>
              <a:rPr lang="en-US" altLang="zh-CN" sz="2000" u="sng" dirty="0">
                <a:latin typeface="Kaiti SC" panose="02010600040101010101" pitchFamily="2" charset="-122"/>
                <a:ea typeface="Kaiti SC" panose="02010600040101010101" pitchFamily="2" charset="-122"/>
              </a:rPr>
            </a:br>
            <a:br>
              <a:rPr lang="en-US" altLang="zh-CN" sz="2000" u="sng" dirty="0">
                <a:latin typeface="Kaiti SC" panose="02010600040101010101" pitchFamily="2" charset="-122"/>
                <a:ea typeface="Kaiti SC" panose="02010600040101010101" pitchFamily="2" charset="-122"/>
              </a:rPr>
            </a:br>
            <a:r>
              <a:rPr lang="en-US" altLang="zh-CN" sz="2000" dirty="0">
                <a:solidFill>
                  <a:srgbClr val="C00000"/>
                </a:solidFill>
                <a:latin typeface="Kaiti SC" panose="02010600040101010101" pitchFamily="2" charset="-122"/>
                <a:ea typeface="Kaiti SC" panose="02010600040101010101" pitchFamily="2" charset="-122"/>
              </a:rPr>
              <a:t>“</a:t>
            </a:r>
            <a:r>
              <a:rPr lang="zh-CN" altLang="en-US" sz="2000" dirty="0">
                <a:solidFill>
                  <a:srgbClr val="C00000"/>
                </a:solidFill>
                <a:latin typeface="Kaiti SC" panose="02010600040101010101" pitchFamily="2" charset="-122"/>
                <a:ea typeface="Kaiti SC" panose="02010600040101010101" pitchFamily="2" charset="-122"/>
              </a:rPr>
              <a:t>青蒿一握，以水二升渍，绞取汁，尽服之</a:t>
            </a:r>
            <a:r>
              <a:rPr lang="en-AU" altLang="zh-CN" sz="2000" dirty="0">
                <a:solidFill>
                  <a:srgbClr val="C00000"/>
                </a:solidFill>
                <a:latin typeface="Kaiti SC" panose="02010600040101010101" pitchFamily="2" charset="-122"/>
                <a:ea typeface="Kaiti SC" panose="02010600040101010101" pitchFamily="2" charset="-122"/>
              </a:rPr>
              <a:t>”</a:t>
            </a:r>
            <a:br>
              <a:rPr lang="en-US" altLang="zh-CN" sz="2000" u="sng" dirty="0">
                <a:solidFill>
                  <a:srgbClr val="C00000"/>
                </a:solidFill>
                <a:latin typeface="Kaiti SC" panose="02010600040101010101" pitchFamily="2" charset="-122"/>
                <a:ea typeface="Kaiti SC" panose="02010600040101010101" pitchFamily="2" charset="-122"/>
              </a:rPr>
            </a:br>
            <a:endParaRPr lang="en-US" sz="2000" u="sng" dirty="0">
              <a:solidFill>
                <a:srgbClr val="C00000"/>
              </a:solidFill>
              <a:latin typeface="Kaiti SC" panose="02010600040101010101" pitchFamily="2" charset="-122"/>
              <a:ea typeface="Kaiti SC" panose="02010600040101010101" pitchFamily="2" charset="-122"/>
            </a:endParaRPr>
          </a:p>
        </p:txBody>
      </p:sp>
      <p:pic>
        <p:nvPicPr>
          <p:cNvPr id="9" name="Picture 8">
            <a:extLst>
              <a:ext uri="{FF2B5EF4-FFF2-40B4-BE49-F238E27FC236}">
                <a16:creationId xmlns:a16="http://schemas.microsoft.com/office/drawing/2014/main" id="{D6203D7E-45BA-3841-AEBF-E02CDA37544F}"/>
              </a:ext>
            </a:extLst>
          </p:cNvPr>
          <p:cNvPicPr>
            <a:picLocks noChangeAspect="1"/>
          </p:cNvPicPr>
          <p:nvPr/>
        </p:nvPicPr>
        <p:blipFill>
          <a:blip r:embed="rId2"/>
          <a:stretch>
            <a:fillRect/>
          </a:stretch>
        </p:blipFill>
        <p:spPr>
          <a:xfrm>
            <a:off x="8690012" y="1771340"/>
            <a:ext cx="2740806" cy="1541703"/>
          </a:xfrm>
          <a:prstGeom prst="rect">
            <a:avLst/>
          </a:prstGeom>
        </p:spPr>
      </p:pic>
      <p:sp>
        <p:nvSpPr>
          <p:cNvPr id="4" name="Slide Number Placeholder 3">
            <a:extLst>
              <a:ext uri="{FF2B5EF4-FFF2-40B4-BE49-F238E27FC236}">
                <a16:creationId xmlns:a16="http://schemas.microsoft.com/office/drawing/2014/main" id="{EE0B230D-6352-5546-98E2-1DD9944C6CAE}"/>
              </a:ext>
            </a:extLst>
          </p:cNvPr>
          <p:cNvSpPr>
            <a:spLocks noGrp="1"/>
          </p:cNvSpPr>
          <p:nvPr>
            <p:ph type="sldNum" sz="quarter" idx="12"/>
          </p:nvPr>
        </p:nvSpPr>
        <p:spPr/>
        <p:txBody>
          <a:bodyPr/>
          <a:lstStyle/>
          <a:p>
            <a:fld id="{419A3543-2AD2-8842-ABE5-219686FDD7E3}" type="slidenum">
              <a:rPr lang="en-US" smtClean="0"/>
              <a:t>16</a:t>
            </a:fld>
            <a:endParaRPr lang="en-US"/>
          </a:p>
        </p:txBody>
      </p:sp>
      <p:sp>
        <p:nvSpPr>
          <p:cNvPr id="10" name="Content Placeholder 2">
            <a:extLst>
              <a:ext uri="{FF2B5EF4-FFF2-40B4-BE49-F238E27FC236}">
                <a16:creationId xmlns:a16="http://schemas.microsoft.com/office/drawing/2014/main" id="{885033B5-015F-E345-90BF-4673E64A76CF}"/>
              </a:ext>
            </a:extLst>
          </p:cNvPr>
          <p:cNvSpPr txBox="1">
            <a:spLocks/>
          </p:cNvSpPr>
          <p:nvPr/>
        </p:nvSpPr>
        <p:spPr>
          <a:xfrm>
            <a:off x="838200" y="3922645"/>
            <a:ext cx="10515600" cy="21482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Kaiti SC" panose="02010600040101010101" pitchFamily="2" charset="-122"/>
                <a:ea typeface="Kaiti SC" panose="02010600040101010101" pitchFamily="2" charset="-122"/>
              </a:rPr>
              <a:t>中医药典中有“</a:t>
            </a:r>
            <a:r>
              <a:rPr lang="zh-CN" altLang="en-US" sz="2000" dirty="0">
                <a:highlight>
                  <a:srgbClr val="FFFF00"/>
                </a:highlight>
                <a:latin typeface="Kaiti SC" panose="02010600040101010101" pitchFamily="2" charset="-122"/>
                <a:ea typeface="Kaiti SC" panose="02010600040101010101" pitchFamily="2" charset="-122"/>
              </a:rPr>
              <a:t>青蒿</a:t>
            </a:r>
            <a:r>
              <a:rPr lang="zh-CN" altLang="en-US" sz="2000" dirty="0">
                <a:latin typeface="Kaiti SC" panose="02010600040101010101" pitchFamily="2" charset="-122"/>
                <a:ea typeface="Kaiti SC" panose="02010600040101010101" pitchFamily="2" charset="-122"/>
              </a:rPr>
              <a:t>”，“</a:t>
            </a:r>
            <a:r>
              <a:rPr lang="zh-CN" altLang="en-US" sz="2000" dirty="0">
                <a:highlight>
                  <a:srgbClr val="FFFF00"/>
                </a:highlight>
                <a:latin typeface="Kaiti SC" panose="02010600040101010101" pitchFamily="2" charset="-122"/>
                <a:ea typeface="Kaiti SC" panose="02010600040101010101" pitchFamily="2" charset="-122"/>
              </a:rPr>
              <a:t>黄花蒿</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李时珍又在青蒿之后新立“黄花蒿”的名目</a:t>
            </a: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从林奈的植物分类体系</a:t>
            </a:r>
            <a:br>
              <a:rPr lang="en-US" altLang="zh-CN" sz="2000" dirty="0">
                <a:latin typeface="Kaiti SC" panose="02010600040101010101" pitchFamily="2" charset="-122"/>
                <a:ea typeface="Kaiti SC" panose="02010600040101010101" pitchFamily="2" charset="-122"/>
              </a:rPr>
            </a:br>
            <a:r>
              <a:rPr lang="en-US" altLang="zh-CN" sz="2000" i="1" dirty="0">
                <a:latin typeface="Kaiti SC" panose="02010600040101010101" pitchFamily="2" charset="-122"/>
                <a:ea typeface="Kaiti SC" panose="02010600040101010101" pitchFamily="2" charset="-122"/>
              </a:rPr>
              <a:t>Artemisia</a:t>
            </a:r>
            <a:r>
              <a:rPr lang="zh-CN" altLang="en-US" sz="2000" i="1" dirty="0">
                <a:latin typeface="Kaiti SC" panose="02010600040101010101" pitchFamily="2" charset="-122"/>
                <a:ea typeface="Kaiti SC" panose="02010600040101010101" pitchFamily="2" charset="-122"/>
              </a:rPr>
              <a:t> </a:t>
            </a:r>
            <a:r>
              <a:rPr lang="en-US" altLang="zh-CN" sz="2000" i="1" dirty="0" err="1">
                <a:latin typeface="Kaiti SC" panose="02010600040101010101" pitchFamily="2" charset="-122"/>
                <a:ea typeface="Kaiti SC" panose="02010600040101010101" pitchFamily="2" charset="-122"/>
              </a:rPr>
              <a:t>annua</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a:t>
            </a:r>
            <a:r>
              <a:rPr lang="zh-CN" altLang="en-US" sz="2000" dirty="0">
                <a:highlight>
                  <a:srgbClr val="FFFF00"/>
                </a:highlight>
                <a:latin typeface="Kaiti SC" panose="02010600040101010101" pitchFamily="2" charset="-122"/>
                <a:ea typeface="Kaiti SC" panose="02010600040101010101" pitchFamily="2" charset="-122"/>
              </a:rPr>
              <a:t>黄花蒿</a:t>
            </a:r>
            <a:r>
              <a:rPr lang="en-US" altLang="zh-CN" sz="2000" dirty="0">
                <a:highlight>
                  <a:srgbClr val="FFFF00"/>
                </a:highlight>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en-US" altLang="zh-CN" sz="2000" i="1" dirty="0">
                <a:latin typeface="Kaiti SC" panose="02010600040101010101" pitchFamily="2" charset="-122"/>
                <a:ea typeface="Kaiti SC" panose="02010600040101010101" pitchFamily="2" charset="-122"/>
              </a:rPr>
              <a:t>Artemisia</a:t>
            </a:r>
            <a:r>
              <a:rPr lang="zh-CN" altLang="en-US" sz="2000" i="1" dirty="0">
                <a:latin typeface="Kaiti SC" panose="02010600040101010101" pitchFamily="2" charset="-122"/>
                <a:ea typeface="Kaiti SC" panose="02010600040101010101" pitchFamily="2" charset="-122"/>
              </a:rPr>
              <a:t> </a:t>
            </a:r>
            <a:r>
              <a:rPr lang="en-US" altLang="zh-CN" sz="2000" i="1" dirty="0" err="1">
                <a:latin typeface="Kaiti SC" panose="02010600040101010101" pitchFamily="2" charset="-122"/>
                <a:ea typeface="Kaiti SC" panose="02010600040101010101" pitchFamily="2" charset="-122"/>
              </a:rPr>
              <a:t>carvifolia</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a:t>
            </a:r>
            <a:r>
              <a:rPr lang="zh-CN" altLang="en-US" sz="2000" dirty="0">
                <a:highlight>
                  <a:srgbClr val="00FF00"/>
                </a:highlight>
                <a:latin typeface="Kaiti SC" panose="02010600040101010101" pitchFamily="2" charset="-122"/>
                <a:ea typeface="Kaiti SC" panose="02010600040101010101" pitchFamily="2" charset="-122"/>
              </a:rPr>
              <a:t>青蒿</a:t>
            </a:r>
            <a:r>
              <a:rPr lang="en-US" altLang="zh-CN" sz="2000" dirty="0">
                <a:latin typeface="Kaiti SC" panose="02010600040101010101" pitchFamily="2" charset="-122"/>
                <a:ea typeface="Kaiti SC" panose="02010600040101010101" pitchFamily="2" charset="-122"/>
              </a:rPr>
              <a:t>)</a:t>
            </a:r>
          </a:p>
          <a:p>
            <a:endParaRPr lang="en-US"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而“青蒿素”从黄花蒿中提炼</a:t>
            </a:r>
            <a:endParaRPr lang="en-US" altLang="zh-CN" sz="2000" dirty="0">
              <a:latin typeface="Kaiti SC" panose="02010600040101010101" pitchFamily="2" charset="-122"/>
              <a:ea typeface="Kaiti SC" panose="02010600040101010101" pitchFamily="2" charset="-122"/>
            </a:endParaRPr>
          </a:p>
        </p:txBody>
      </p:sp>
      <p:pic>
        <p:nvPicPr>
          <p:cNvPr id="11" name="Picture 10">
            <a:extLst>
              <a:ext uri="{FF2B5EF4-FFF2-40B4-BE49-F238E27FC236}">
                <a16:creationId xmlns:a16="http://schemas.microsoft.com/office/drawing/2014/main" id="{7B010E79-CE4C-1C4E-AEEE-7453BF13C113}"/>
              </a:ext>
            </a:extLst>
          </p:cNvPr>
          <p:cNvPicPr>
            <a:picLocks noChangeAspect="1"/>
          </p:cNvPicPr>
          <p:nvPr/>
        </p:nvPicPr>
        <p:blipFill>
          <a:blip r:embed="rId3"/>
          <a:stretch>
            <a:fillRect/>
          </a:stretch>
        </p:blipFill>
        <p:spPr>
          <a:xfrm>
            <a:off x="8457739" y="3790125"/>
            <a:ext cx="3310191" cy="2206794"/>
          </a:xfrm>
          <a:prstGeom prst="rect">
            <a:avLst/>
          </a:prstGeom>
        </p:spPr>
      </p:pic>
    </p:spTree>
    <p:extLst>
      <p:ext uri="{BB962C8B-B14F-4D97-AF65-F5344CB8AC3E}">
        <p14:creationId xmlns:p14="http://schemas.microsoft.com/office/powerpoint/2010/main" val="3478663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44F3-0FD9-1A45-8BEC-88CF4337CECE}"/>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发现多偶然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AEA8599-0219-FB46-9FA5-19A8D57197D6}"/>
              </a:ext>
            </a:extLst>
          </p:cNvPr>
          <p:cNvSpPr>
            <a:spLocks noGrp="1"/>
          </p:cNvSpPr>
          <p:nvPr>
            <p:ph idx="1"/>
          </p:nvPr>
        </p:nvSpPr>
        <p:spPr/>
        <p:txBody>
          <a:bodyPr>
            <a:normAutofit fontScale="92500" lnSpcReduction="20000"/>
          </a:bodyPr>
          <a:lstStyle/>
          <a:p>
            <a:r>
              <a:rPr lang="zh-CN" altLang="en-US" dirty="0">
                <a:latin typeface="Kaiti SC" panose="02010600040101010101" pitchFamily="2" charset="-122"/>
                <a:ea typeface="Kaiti SC" panose="02010600040101010101" pitchFamily="2" charset="-122"/>
              </a:rPr>
              <a:t>水杨酸</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阿司匹林</a:t>
            </a:r>
            <a:endParaRPr lang="en-US" altLang="zh-CN" dirty="0">
              <a:latin typeface="Kaiti SC" panose="02010600040101010101" pitchFamily="2" charset="-122"/>
              <a:ea typeface="Kaiti SC" panose="02010600040101010101" pitchFamily="2" charset="-122"/>
            </a:endParaRPr>
          </a:p>
          <a:p>
            <a:r>
              <a:rPr lang="zh-CN" altLang="en-AU" dirty="0">
                <a:latin typeface="Kaiti SC" panose="02010600040101010101" pitchFamily="2" charset="-122"/>
                <a:ea typeface="Kaiti SC" panose="02010600040101010101" pitchFamily="2" charset="-122"/>
              </a:rPr>
              <a:t>奎宁</a:t>
            </a:r>
            <a:r>
              <a:rPr lang="zh-CN" altLang="en-US" dirty="0">
                <a:latin typeface="Kaiti SC" panose="02010600040101010101" pitchFamily="2" charset="-122"/>
                <a:ea typeface="Kaiti SC" panose="02010600040101010101" pitchFamily="2" charset="-122"/>
              </a:rPr>
              <a:t> （金鸡纳霜）</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柑橘</a:t>
            </a:r>
            <a:r>
              <a:rPr lang="en-AU"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治疗坏血病</a:t>
            </a:r>
            <a:br>
              <a:rPr lang="en-AU" altLang="zh-CN" dirty="0">
                <a:latin typeface="Kaiti SC" panose="02010600040101010101" pitchFamily="2" charset="-122"/>
                <a:ea typeface="Kaiti SC" panose="02010600040101010101" pitchFamily="2" charset="-122"/>
              </a:rPr>
            </a:b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青霉素</a:t>
            </a:r>
            <a:endParaRPr lang="en-US" altLang="zh-CN"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链霉素</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伊维霉素</a:t>
            </a:r>
            <a:endParaRPr lang="en-US" altLang="zh-CN" dirty="0">
              <a:latin typeface="Kaiti SC" panose="02010600040101010101" pitchFamily="2" charset="-122"/>
              <a:ea typeface="Kaiti SC" panose="02010600040101010101" pitchFamily="2" charset="-122"/>
            </a:endParaRPr>
          </a:p>
          <a:p>
            <a:pPr marL="0" indent="0">
              <a:buNone/>
            </a:pPr>
            <a:br>
              <a:rPr lang="en-AU" altLang="zh-CN" dirty="0">
                <a:latin typeface="Kaiti SC" panose="02010600040101010101" pitchFamily="2" charset="-122"/>
                <a:ea typeface="Kaiti SC" panose="02010600040101010101" pitchFamily="2" charset="-122"/>
              </a:rPr>
            </a:br>
            <a:br>
              <a:rPr lang="en-AU" altLang="zh-CN" dirty="0">
                <a:latin typeface="Kaiti SC" panose="02010600040101010101" pitchFamily="2" charset="-122"/>
                <a:ea typeface="Kaiti SC" panose="02010600040101010101" pitchFamily="2" charset="-122"/>
              </a:rPr>
            </a:br>
            <a:endParaRPr lang="en-AU" altLang="zh-CN" dirty="0">
              <a:latin typeface="Kaiti SC" panose="02010600040101010101" pitchFamily="2" charset="-122"/>
              <a:ea typeface="Kaiti SC" panose="02010600040101010101" pitchFamily="2" charset="-122"/>
            </a:endParaRPr>
          </a:p>
          <a:p>
            <a:pPr marL="0" indent="0">
              <a:buNone/>
            </a:pPr>
            <a:endParaRPr lang="en-US" altLang="zh-CN"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58BFB458-3504-A847-9D6A-E6FC728A9783}"/>
              </a:ext>
            </a:extLst>
          </p:cNvPr>
          <p:cNvSpPr>
            <a:spLocks noGrp="1"/>
          </p:cNvSpPr>
          <p:nvPr>
            <p:ph type="sldNum" sz="quarter" idx="12"/>
          </p:nvPr>
        </p:nvSpPr>
        <p:spPr/>
        <p:txBody>
          <a:bodyPr/>
          <a:lstStyle/>
          <a:p>
            <a:fld id="{419A3543-2AD2-8842-ABE5-219686FDD7E3}" type="slidenum">
              <a:rPr lang="en-US" smtClean="0"/>
              <a:t>17</a:t>
            </a:fld>
            <a:endParaRPr lang="en-US"/>
          </a:p>
        </p:txBody>
      </p:sp>
      <p:pic>
        <p:nvPicPr>
          <p:cNvPr id="6" name="Picture 5">
            <a:extLst>
              <a:ext uri="{FF2B5EF4-FFF2-40B4-BE49-F238E27FC236}">
                <a16:creationId xmlns:a16="http://schemas.microsoft.com/office/drawing/2014/main" id="{9FFCAFFE-D150-E94B-BBEE-56A2DB546096}"/>
              </a:ext>
            </a:extLst>
          </p:cNvPr>
          <p:cNvPicPr>
            <a:picLocks noChangeAspect="1"/>
          </p:cNvPicPr>
          <p:nvPr/>
        </p:nvPicPr>
        <p:blipFill>
          <a:blip r:embed="rId2"/>
          <a:stretch>
            <a:fillRect/>
          </a:stretch>
        </p:blipFill>
        <p:spPr>
          <a:xfrm>
            <a:off x="8444893" y="791455"/>
            <a:ext cx="1871943" cy="3095472"/>
          </a:xfrm>
          <a:prstGeom prst="rect">
            <a:avLst/>
          </a:prstGeom>
        </p:spPr>
      </p:pic>
      <p:pic>
        <p:nvPicPr>
          <p:cNvPr id="8" name="Picture 7">
            <a:extLst>
              <a:ext uri="{FF2B5EF4-FFF2-40B4-BE49-F238E27FC236}">
                <a16:creationId xmlns:a16="http://schemas.microsoft.com/office/drawing/2014/main" id="{8827119D-F5C1-AB40-B873-58D9A0B7071C}"/>
              </a:ext>
            </a:extLst>
          </p:cNvPr>
          <p:cNvPicPr>
            <a:picLocks noChangeAspect="1"/>
          </p:cNvPicPr>
          <p:nvPr/>
        </p:nvPicPr>
        <p:blipFill>
          <a:blip r:embed="rId3"/>
          <a:stretch>
            <a:fillRect/>
          </a:stretch>
        </p:blipFill>
        <p:spPr>
          <a:xfrm>
            <a:off x="8444892" y="4515405"/>
            <a:ext cx="1871943" cy="1403957"/>
          </a:xfrm>
          <a:prstGeom prst="rect">
            <a:avLst/>
          </a:prstGeom>
        </p:spPr>
      </p:pic>
    </p:spTree>
    <p:extLst>
      <p:ext uri="{BB962C8B-B14F-4D97-AF65-F5344CB8AC3E}">
        <p14:creationId xmlns:p14="http://schemas.microsoft.com/office/powerpoint/2010/main" val="2606610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982F-960F-6C4D-9D8D-4A6DD9A90B46}"/>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人类的天赋：组织</a:t>
            </a:r>
            <a:r>
              <a:rPr lang="zh-CN" altLang="en-AU" dirty="0">
                <a:latin typeface="Kaiti SC" panose="02010600040101010101" pitchFamily="2" charset="-122"/>
                <a:ea typeface="Kaiti SC" panose="02010600040101010101" pitchFamily="2" charset="-122"/>
              </a:rPr>
              <a:t>与</a:t>
            </a:r>
            <a:r>
              <a:rPr lang="zh-CN" altLang="en-US" dirty="0">
                <a:latin typeface="Kaiti SC" panose="02010600040101010101" pitchFamily="2" charset="-122"/>
                <a:ea typeface="Kaiti SC" panose="02010600040101010101" pitchFamily="2" charset="-122"/>
              </a:rPr>
              <a:t>风控</a:t>
            </a:r>
            <a:endParaRPr lang="en-US" dirty="0">
              <a:latin typeface="Kaiti SC" panose="02010600040101010101" pitchFamily="2" charset="-122"/>
              <a:ea typeface="Kaiti SC" panose="02010600040101010101" pitchFamily="2" charset="-122"/>
            </a:endParaRPr>
          </a:p>
        </p:txBody>
      </p:sp>
      <p:pic>
        <p:nvPicPr>
          <p:cNvPr id="6" name="Content Placeholder 5">
            <a:extLst>
              <a:ext uri="{FF2B5EF4-FFF2-40B4-BE49-F238E27FC236}">
                <a16:creationId xmlns:a16="http://schemas.microsoft.com/office/drawing/2014/main" id="{A6BAB785-9430-F541-A96B-B1CA7C29EACF}"/>
              </a:ext>
            </a:extLst>
          </p:cNvPr>
          <p:cNvPicPr>
            <a:picLocks noGrp="1" noChangeAspect="1"/>
          </p:cNvPicPr>
          <p:nvPr>
            <p:ph idx="1"/>
          </p:nvPr>
        </p:nvPicPr>
        <p:blipFill>
          <a:blip r:embed="rId2"/>
          <a:stretch>
            <a:fillRect/>
          </a:stretch>
        </p:blipFill>
        <p:spPr>
          <a:xfrm>
            <a:off x="737650" y="2426494"/>
            <a:ext cx="5080000" cy="3149600"/>
          </a:xfrm>
        </p:spPr>
      </p:pic>
      <p:sp>
        <p:nvSpPr>
          <p:cNvPr id="4" name="Slide Number Placeholder 3">
            <a:extLst>
              <a:ext uri="{FF2B5EF4-FFF2-40B4-BE49-F238E27FC236}">
                <a16:creationId xmlns:a16="http://schemas.microsoft.com/office/drawing/2014/main" id="{4C13549B-BD33-484A-B08E-5B42E021E679}"/>
              </a:ext>
            </a:extLst>
          </p:cNvPr>
          <p:cNvSpPr>
            <a:spLocks noGrp="1"/>
          </p:cNvSpPr>
          <p:nvPr>
            <p:ph type="sldNum" sz="quarter" idx="12"/>
          </p:nvPr>
        </p:nvSpPr>
        <p:spPr/>
        <p:txBody>
          <a:bodyPr/>
          <a:lstStyle/>
          <a:p>
            <a:fld id="{419A3543-2AD2-8842-ABE5-219686FDD7E3}" type="slidenum">
              <a:rPr lang="en-US" smtClean="0"/>
              <a:t>18</a:t>
            </a:fld>
            <a:endParaRPr lang="en-US"/>
          </a:p>
        </p:txBody>
      </p:sp>
      <p:pic>
        <p:nvPicPr>
          <p:cNvPr id="8" name="Picture 7">
            <a:extLst>
              <a:ext uri="{FF2B5EF4-FFF2-40B4-BE49-F238E27FC236}">
                <a16:creationId xmlns:a16="http://schemas.microsoft.com/office/drawing/2014/main" id="{09FE5539-E7BD-C94C-BFFB-53C7F24E71DE}"/>
              </a:ext>
            </a:extLst>
          </p:cNvPr>
          <p:cNvPicPr>
            <a:picLocks noChangeAspect="1"/>
          </p:cNvPicPr>
          <p:nvPr/>
        </p:nvPicPr>
        <p:blipFill>
          <a:blip r:embed="rId3"/>
          <a:stretch>
            <a:fillRect/>
          </a:stretch>
        </p:blipFill>
        <p:spPr>
          <a:xfrm>
            <a:off x="6175333" y="2439411"/>
            <a:ext cx="5248406" cy="3160210"/>
          </a:xfrm>
          <a:prstGeom prst="rect">
            <a:avLst/>
          </a:prstGeom>
        </p:spPr>
      </p:pic>
      <p:sp>
        <p:nvSpPr>
          <p:cNvPr id="3" name="Rectangle 2">
            <a:extLst>
              <a:ext uri="{FF2B5EF4-FFF2-40B4-BE49-F238E27FC236}">
                <a16:creationId xmlns:a16="http://schemas.microsoft.com/office/drawing/2014/main" id="{C04EC68E-078D-B040-AA98-5361B1C1FC44}"/>
              </a:ext>
            </a:extLst>
          </p:cNvPr>
          <p:cNvSpPr/>
          <p:nvPr/>
        </p:nvSpPr>
        <p:spPr>
          <a:xfrm>
            <a:off x="2847584" y="5761347"/>
            <a:ext cx="6396624" cy="646331"/>
          </a:xfrm>
          <a:prstGeom prst="rect">
            <a:avLst/>
          </a:prstGeom>
        </p:spPr>
        <p:txBody>
          <a:bodyPr wrap="square">
            <a:spAutoFit/>
          </a:bodyPr>
          <a:lstStyle/>
          <a:p>
            <a:r>
              <a:rPr lang="zh-CN" altLang="en-AU" dirty="0">
                <a:latin typeface="Kaiti SC" panose="02010600040101010101" pitchFamily="2" charset="-122"/>
                <a:ea typeface="Kaiti SC" panose="02010600040101010101" pitchFamily="2" charset="-122"/>
              </a:rPr>
              <a:t>相对于</a:t>
            </a:r>
            <a:r>
              <a:rPr lang="zh-CN" altLang="en-US" dirty="0">
                <a:latin typeface="Kaiti SC" panose="02010600040101010101" pitchFamily="2" charset="-122"/>
                <a:ea typeface="Kaiti SC" panose="02010600040101010101" pitchFamily="2" charset="-122"/>
              </a:rPr>
              <a:t>零散发现，人类的天赋在于组织化地、系统地去发现，并且在这个过程中懂得如何控制分险，平衡受益</a:t>
            </a:r>
            <a:endParaRPr lang="en-US" dirty="0">
              <a:latin typeface="Kaiti SC" panose="02010600040101010101" pitchFamily="2" charset="-122"/>
              <a:ea typeface="Kaiti SC" panose="02010600040101010101" pitchFamily="2" charset="-122"/>
            </a:endParaRPr>
          </a:p>
        </p:txBody>
      </p:sp>
      <p:sp>
        <p:nvSpPr>
          <p:cNvPr id="5" name="Rectangle 4">
            <a:extLst>
              <a:ext uri="{FF2B5EF4-FFF2-40B4-BE49-F238E27FC236}">
                <a16:creationId xmlns:a16="http://schemas.microsoft.com/office/drawing/2014/main" id="{45FEFC7E-B26E-DD45-B8FD-55B19DBCC4FE}"/>
              </a:ext>
            </a:extLst>
          </p:cNvPr>
          <p:cNvSpPr/>
          <p:nvPr/>
        </p:nvSpPr>
        <p:spPr>
          <a:xfrm>
            <a:off x="2404997" y="1715449"/>
            <a:ext cx="6989524" cy="369332"/>
          </a:xfrm>
          <a:prstGeom prst="rect">
            <a:avLst/>
          </a:prstGeom>
        </p:spPr>
        <p:txBody>
          <a:bodyPr wrap="square">
            <a:spAutoFit/>
          </a:bodyPr>
          <a:lstStyle/>
          <a:p>
            <a:pPr algn="ctr"/>
            <a:r>
              <a:rPr lang="zh-CN" altLang="en-US" dirty="0">
                <a:latin typeface="Kaiti SC" panose="02010600040101010101" pitchFamily="2" charset="-122"/>
                <a:ea typeface="Kaiti SC" panose="02010600040101010101" pitchFamily="2" charset="-122"/>
              </a:rPr>
              <a:t>中国的例子，外国的例子，都有很强的随机性和运气成分</a:t>
            </a:r>
            <a:endParaRPr lang="en-US"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361805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FAEC-28BD-2F47-A5D8-CB80D1575B1D}"/>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最早的药物试验</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7B44297-6D54-0F43-B867-B0DEC2511B43}"/>
              </a:ext>
            </a:extLst>
          </p:cNvPr>
          <p:cNvSpPr>
            <a:spLocks noGrp="1"/>
          </p:cNvSpPr>
          <p:nvPr>
            <p:ph idx="1"/>
          </p:nvPr>
        </p:nvSpPr>
        <p:spPr>
          <a:xfrm>
            <a:off x="838200" y="1387214"/>
            <a:ext cx="10515600" cy="1506297"/>
          </a:xfrm>
        </p:spPr>
        <p:txBody>
          <a:bodyPr>
            <a:normAutofit lnSpcReduction="10000"/>
          </a:bodyPr>
          <a:lstStyle/>
          <a:p>
            <a:r>
              <a:rPr lang="zh-CN" altLang="en-US" sz="2000" dirty="0">
                <a:latin typeface="Kaiti SC" panose="02010600040101010101" pitchFamily="2" charset="-122"/>
                <a:ea typeface="Kaiti SC" panose="02010600040101010101" pitchFamily="2" charset="-122"/>
              </a:rPr>
              <a:t>巴比伦尼布甲尼撒二世</a:t>
            </a:r>
            <a:r>
              <a:rPr lang="en-US" sz="2000" dirty="0">
                <a:latin typeface="Kaiti SC" panose="02010600040101010101" pitchFamily="2" charset="-122"/>
                <a:ea typeface="Kaiti SC" panose="02010600040101010101" pitchFamily="2" charset="-122"/>
              </a:rPr>
              <a:t>[Nebuchadnezzar II</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605/604~562</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BCE</a:t>
            </a:r>
            <a:r>
              <a:rPr lang="en-US" sz="2000" dirty="0">
                <a:latin typeface="Kaiti SC" panose="02010600040101010101" pitchFamily="2" charset="-122"/>
                <a:ea typeface="Kaiti SC" panose="02010600040101010101" pitchFamily="2" charset="-122"/>
              </a:rPr>
              <a:t>]:</a:t>
            </a:r>
            <a:br>
              <a:rPr lang="en-US" sz="2000" dirty="0">
                <a:latin typeface="Kaiti SC" panose="02010600040101010101" pitchFamily="2" charset="-122"/>
                <a:ea typeface="Kaiti SC" panose="02010600040101010101" pitchFamily="2" charset="-122"/>
              </a:rPr>
            </a:br>
            <a:r>
              <a:rPr lang="en-AU" altLang="zh-CN"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AU" sz="2000" dirty="0">
                <a:latin typeface="Kaiti SC" panose="02010600040101010101" pitchFamily="2" charset="-122"/>
                <a:ea typeface="Kaiti SC" panose="02010600040101010101" pitchFamily="2" charset="-122"/>
              </a:rPr>
              <a:t>圣经</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r>
              <a:rPr lang="zh-CN" altLang="en-AU" sz="2000" dirty="0">
                <a:latin typeface="Kaiti SC" panose="02010600040101010101" pitchFamily="2" charset="-122"/>
                <a:ea typeface="Kaiti SC" panose="02010600040101010101" pitchFamily="2" charset="-122"/>
              </a:rPr>
              <a:t>但</a:t>
            </a:r>
            <a:r>
              <a:rPr lang="zh-CN" altLang="en-US" sz="2000" dirty="0">
                <a:latin typeface="Kaiti SC" panose="02010600040101010101" pitchFamily="2" charset="-122"/>
                <a:ea typeface="Kaiti SC" panose="02010600040101010101" pitchFamily="2" charset="-122"/>
              </a:rPr>
              <a:t>以理书</a:t>
            </a:r>
            <a:r>
              <a:rPr lang="en-US" altLang="zh-CN" sz="2000" dirty="0">
                <a:latin typeface="Kaiti SC" panose="02010600040101010101" pitchFamily="2" charset="-122"/>
                <a:ea typeface="Kaiti SC" panose="02010600040101010101" pitchFamily="2" charset="-122"/>
              </a:rPr>
              <a:t>1:8-16</a:t>
            </a:r>
            <a:r>
              <a:rPr lang="en-AU"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试验分两组：一组</a:t>
            </a:r>
            <a:r>
              <a:rPr lang="zh-CN" altLang="en-US" sz="2000" dirty="0">
                <a:highlight>
                  <a:srgbClr val="FF00FF"/>
                </a:highlight>
                <a:latin typeface="Kaiti SC" panose="02010600040101010101" pitchFamily="2" charset="-122"/>
                <a:ea typeface="Kaiti SC" panose="02010600040101010101" pitchFamily="2" charset="-122"/>
              </a:rPr>
              <a:t>吃蔬菜和水</a:t>
            </a:r>
            <a:r>
              <a:rPr lang="zh-CN" altLang="en-US" sz="2000" dirty="0">
                <a:latin typeface="Kaiti SC" panose="02010600040101010101" pitchFamily="2" charset="-122"/>
                <a:ea typeface="Kaiti SC" panose="02010600040101010101" pitchFamily="2" charset="-122"/>
              </a:rPr>
              <a:t>，另一组吃宫廷“</a:t>
            </a:r>
            <a:r>
              <a:rPr lang="zh-CN" altLang="en-US" sz="2000" dirty="0">
                <a:highlight>
                  <a:srgbClr val="00FFFF"/>
                </a:highlight>
                <a:latin typeface="Kaiti SC" panose="02010600040101010101" pitchFamily="2" charset="-122"/>
                <a:ea typeface="Kaiti SC" panose="02010600040101010101" pitchFamily="2" charset="-122"/>
              </a:rPr>
              <a:t>御膳</a:t>
            </a:r>
            <a:r>
              <a:rPr lang="zh-CN" altLang="en-US" sz="2000" dirty="0">
                <a:latin typeface="Kaiti SC" panose="02010600040101010101" pitchFamily="2" charset="-122"/>
                <a:ea typeface="Kaiti SC" panose="02010600040101010101" pitchFamily="2" charset="-122"/>
              </a:rPr>
              <a:t>”</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酒。</a:t>
            </a:r>
            <a:br>
              <a:rPr lang="en-US" altLang="zh-CN" sz="2000" dirty="0">
                <a:latin typeface="Kaiti SC" panose="02010600040101010101" pitchFamily="2" charset="-122"/>
                <a:ea typeface="Kaiti SC" panose="02010600040101010101" pitchFamily="2" charset="-122"/>
              </a:rPr>
            </a:br>
            <a:r>
              <a:rPr lang="en-US" sz="2000" dirty="0">
                <a:latin typeface="Kaiti SC" panose="02010600040101010101" pitchFamily="2" charset="-122"/>
                <a:ea typeface="Kaiti SC" panose="02010600040101010101" pitchFamily="2" charset="-122"/>
              </a:rPr>
              <a:t>10</a:t>
            </a:r>
            <a:r>
              <a:rPr lang="zh-CN" altLang="en-US" sz="2000" dirty="0">
                <a:latin typeface="Kaiti SC" panose="02010600040101010101" pitchFamily="2" charset="-122"/>
                <a:ea typeface="Kaiti SC" panose="02010600040101010101" pitchFamily="2" charset="-122"/>
              </a:rPr>
              <a:t>天后，前者看上去更好。</a:t>
            </a:r>
            <a:br>
              <a:rPr lang="en-US" altLang="zh-CN" dirty="0">
                <a:latin typeface="Kaiti SC" panose="02010600040101010101" pitchFamily="2" charset="-122"/>
                <a:ea typeface="Kaiti SC" panose="02010600040101010101" pitchFamily="2" charset="-122"/>
              </a:rPr>
            </a:br>
            <a:endParaRPr lang="en-US"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C2D23ACA-E116-1147-8C1B-D19B31F9787C}"/>
              </a:ext>
            </a:extLst>
          </p:cNvPr>
          <p:cNvPicPr>
            <a:picLocks noChangeAspect="1"/>
          </p:cNvPicPr>
          <p:nvPr/>
        </p:nvPicPr>
        <p:blipFill>
          <a:blip r:embed="rId2"/>
          <a:stretch>
            <a:fillRect/>
          </a:stretch>
        </p:blipFill>
        <p:spPr>
          <a:xfrm>
            <a:off x="8924098" y="1270306"/>
            <a:ext cx="1697973" cy="1717268"/>
          </a:xfrm>
          <a:prstGeom prst="rect">
            <a:avLst/>
          </a:prstGeom>
        </p:spPr>
      </p:pic>
      <p:sp>
        <p:nvSpPr>
          <p:cNvPr id="4" name="Slide Number Placeholder 3">
            <a:extLst>
              <a:ext uri="{FF2B5EF4-FFF2-40B4-BE49-F238E27FC236}">
                <a16:creationId xmlns:a16="http://schemas.microsoft.com/office/drawing/2014/main" id="{A24AFF56-5ADA-584D-8D76-43607CA2C7A6}"/>
              </a:ext>
            </a:extLst>
          </p:cNvPr>
          <p:cNvSpPr>
            <a:spLocks noGrp="1"/>
          </p:cNvSpPr>
          <p:nvPr>
            <p:ph type="sldNum" sz="quarter" idx="12"/>
          </p:nvPr>
        </p:nvSpPr>
        <p:spPr/>
        <p:txBody>
          <a:bodyPr/>
          <a:lstStyle/>
          <a:p>
            <a:fld id="{419A3543-2AD2-8842-ABE5-219686FDD7E3}" type="slidenum">
              <a:rPr lang="en-US" smtClean="0"/>
              <a:t>19</a:t>
            </a:fld>
            <a:endParaRPr lang="en-US"/>
          </a:p>
        </p:txBody>
      </p:sp>
      <p:sp>
        <p:nvSpPr>
          <p:cNvPr id="6" name="TextBox 5">
            <a:extLst>
              <a:ext uri="{FF2B5EF4-FFF2-40B4-BE49-F238E27FC236}">
                <a16:creationId xmlns:a16="http://schemas.microsoft.com/office/drawing/2014/main" id="{90FE8171-64AD-7842-80E8-2C82175CEE1B}"/>
              </a:ext>
            </a:extLst>
          </p:cNvPr>
          <p:cNvSpPr txBox="1"/>
          <p:nvPr/>
        </p:nvSpPr>
        <p:spPr>
          <a:xfrm>
            <a:off x="989556" y="3219191"/>
            <a:ext cx="9081370" cy="1015663"/>
          </a:xfrm>
          <a:prstGeom prst="rect">
            <a:avLst/>
          </a:prstGeom>
          <a:noFill/>
        </p:spPr>
        <p:txBody>
          <a:bodyPr wrap="square" rtlCol="0">
            <a:spAutoFit/>
          </a:bodyPr>
          <a:lstStyle/>
          <a:p>
            <a:r>
              <a:rPr lang="en-US" altLang="zh-CN" sz="2000" u="sng" dirty="0">
                <a:latin typeface="Kaiti SC" panose="02010600040101010101" pitchFamily="2" charset="-122"/>
                <a:ea typeface="Kaiti SC" panose="02010600040101010101" pitchFamily="2" charset="-122"/>
              </a:rPr>
              <a:t>《</a:t>
            </a:r>
            <a:r>
              <a:rPr lang="zh-CN" altLang="en-AU" sz="2000" u="sng" dirty="0">
                <a:latin typeface="Kaiti SC" panose="02010600040101010101" pitchFamily="2" charset="-122"/>
                <a:ea typeface="Kaiti SC" panose="02010600040101010101" pitchFamily="2" charset="-122"/>
              </a:rPr>
              <a:t>本草</a:t>
            </a:r>
            <a:r>
              <a:rPr lang="zh-CN" altLang="en-US" sz="2000" u="sng" dirty="0">
                <a:latin typeface="Kaiti SC" panose="02010600040101010101" pitchFamily="2" charset="-122"/>
                <a:ea typeface="Kaiti SC" panose="02010600040101010101" pitchFamily="2" charset="-122"/>
              </a:rPr>
              <a:t>图经</a:t>
            </a:r>
            <a:r>
              <a:rPr lang="en-US" altLang="zh-CN" sz="2000" u="sng" dirty="0">
                <a:latin typeface="Kaiti SC" panose="02010600040101010101" pitchFamily="2" charset="-122"/>
                <a:ea typeface="Kaiti SC" panose="02010600040101010101" pitchFamily="2" charset="-122"/>
              </a:rPr>
              <a:t>》</a:t>
            </a:r>
            <a:endParaRPr lang="en-AU" altLang="zh-CN" sz="2000" u="sng"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相传欲试上党人参者，当使二人同走，一与人参含之，一不与，度走三、五里许，其不含人参者，必大喘，含者气息自如者，其人参乃真也。</a:t>
            </a:r>
            <a:endParaRPr lang="en-US" sz="2000" dirty="0">
              <a:latin typeface="Kaiti SC" panose="02010600040101010101" pitchFamily="2" charset="-122"/>
              <a:ea typeface="Kaiti SC" panose="02010600040101010101" pitchFamily="2" charset="-122"/>
            </a:endParaRPr>
          </a:p>
        </p:txBody>
      </p:sp>
      <p:sp>
        <p:nvSpPr>
          <p:cNvPr id="7" name="TextBox 6">
            <a:extLst>
              <a:ext uri="{FF2B5EF4-FFF2-40B4-BE49-F238E27FC236}">
                <a16:creationId xmlns:a16="http://schemas.microsoft.com/office/drawing/2014/main" id="{70C758AA-C0EA-BE4D-A785-FA1A57748FF0}"/>
              </a:ext>
            </a:extLst>
          </p:cNvPr>
          <p:cNvSpPr txBox="1"/>
          <p:nvPr/>
        </p:nvSpPr>
        <p:spPr>
          <a:xfrm>
            <a:off x="989556" y="4560534"/>
            <a:ext cx="9645041" cy="1451959"/>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60788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17AF-E8D5-6842-A189-7B08B27B9C7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古今中外疗法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0C5233-2E2E-F24D-AC95-7CE65ABB4DFA}"/>
              </a:ext>
            </a:extLst>
          </p:cNvPr>
          <p:cNvSpPr>
            <a:spLocks noGrp="1"/>
          </p:cNvSpPr>
          <p:nvPr>
            <p:ph idx="1"/>
          </p:nvPr>
        </p:nvSpPr>
        <p:spPr>
          <a:xfrm>
            <a:off x="838199" y="1825625"/>
            <a:ext cx="4263887" cy="4351338"/>
          </a:xfrm>
        </p:spPr>
        <p:txBody>
          <a:bodyPr>
            <a:noAutofit/>
          </a:bodyPr>
          <a:lstStyle/>
          <a:p>
            <a:r>
              <a:rPr lang="zh-CN" altLang="en-US" sz="1600" dirty="0">
                <a:highlight>
                  <a:srgbClr val="FFFF00"/>
                </a:highlight>
                <a:latin typeface="Kaiti SC" panose="02010600040101010101" pitchFamily="2" charset="-122"/>
                <a:ea typeface="Kaiti SC" panose="02010600040101010101" pitchFamily="2" charset="-122"/>
              </a:rPr>
              <a:t>放血疗法</a:t>
            </a:r>
            <a:r>
              <a:rPr lang="en-US" altLang="zh-CN" sz="1600" dirty="0">
                <a:highlight>
                  <a:srgbClr val="FFFF00"/>
                </a:highlight>
                <a:latin typeface="Kaiti SC" panose="02010600040101010101" pitchFamily="2" charset="-122"/>
                <a:ea typeface="Kaiti SC" panose="02010600040101010101" pitchFamily="2" charset="-122"/>
              </a:rPr>
              <a:t>[</a:t>
            </a:r>
            <a:r>
              <a:rPr lang="zh-CN" altLang="en-US" sz="1600" dirty="0">
                <a:highlight>
                  <a:srgbClr val="FFFF00"/>
                </a:highlight>
                <a:latin typeface="Kaiti SC" panose="02010600040101010101" pitchFamily="2" charset="-122"/>
                <a:ea typeface="Kaiti SC" panose="02010600040101010101" pitchFamily="2" charset="-122"/>
              </a:rPr>
              <a:t>盖伦</a:t>
            </a:r>
            <a:r>
              <a:rPr lang="en-US" altLang="zh-CN" sz="1600" dirty="0">
                <a:highlight>
                  <a:srgbClr val="FFFF00"/>
                </a:highlight>
                <a:latin typeface="Kaiti SC" panose="02010600040101010101" pitchFamily="2" charset="-122"/>
                <a:ea typeface="Kaiti SC" panose="02010600040101010101" pitchFamily="2" charset="-122"/>
              </a:rPr>
              <a:t> bloodletting—</a:t>
            </a:r>
            <a:r>
              <a:rPr lang="zh-CN" altLang="en-US" sz="1600" dirty="0">
                <a:highlight>
                  <a:srgbClr val="FFFF00"/>
                </a:highlight>
                <a:latin typeface="Kaiti SC" panose="02010600040101010101" pitchFamily="2" charset="-122"/>
                <a:ea typeface="Kaiti SC" panose="02010600040101010101" pitchFamily="2" charset="-122"/>
              </a:rPr>
              <a:t>物理疗法？</a:t>
            </a:r>
            <a:r>
              <a:rPr lang="en-US" altLang="zh-CN" sz="1600" dirty="0">
                <a:highlight>
                  <a:srgbClr val="FFFF00"/>
                </a:highlight>
                <a:latin typeface="Kaiti SC" panose="02010600040101010101" pitchFamily="2" charset="-122"/>
                <a:ea typeface="Kaiti SC" panose="02010600040101010101" pitchFamily="2" charset="-122"/>
              </a:rPr>
              <a:t>]</a:t>
            </a:r>
          </a:p>
          <a:p>
            <a:r>
              <a:rPr lang="zh-CN" altLang="en-US" sz="1600" dirty="0">
                <a:highlight>
                  <a:srgbClr val="FFFF00"/>
                </a:highlight>
                <a:latin typeface="Kaiti SC" panose="02010600040101010101" pitchFamily="2" charset="-122"/>
                <a:ea typeface="Kaiti SC" panose="02010600040101010101" pitchFamily="2" charset="-122"/>
              </a:rPr>
              <a:t>拔罐</a:t>
            </a:r>
            <a:r>
              <a:rPr lang="en-US" altLang="zh-CN" sz="1600" dirty="0">
                <a:highlight>
                  <a:srgbClr val="FFFF00"/>
                </a:highlight>
                <a:latin typeface="Kaiti SC" panose="02010600040101010101" pitchFamily="2" charset="-122"/>
                <a:ea typeface="Kaiti SC" panose="02010600040101010101" pitchFamily="2" charset="-122"/>
              </a:rPr>
              <a:t>[Fire</a:t>
            </a:r>
            <a:r>
              <a:rPr lang="zh-CN" altLang="en-US" sz="1600" dirty="0">
                <a:highlight>
                  <a:srgbClr val="FFFF00"/>
                </a:highlight>
                <a:latin typeface="Kaiti SC" panose="02010600040101010101" pitchFamily="2" charset="-122"/>
                <a:ea typeface="Kaiti SC" panose="02010600040101010101" pitchFamily="2" charset="-122"/>
              </a:rPr>
              <a:t> </a:t>
            </a:r>
            <a:r>
              <a:rPr lang="en-US" altLang="zh-CN" sz="1600" dirty="0">
                <a:highlight>
                  <a:srgbClr val="FFFF00"/>
                </a:highlight>
                <a:latin typeface="Kaiti SC" panose="02010600040101010101" pitchFamily="2" charset="-122"/>
                <a:ea typeface="Kaiti SC" panose="02010600040101010101" pitchFamily="2" charset="-122"/>
              </a:rPr>
              <a:t>cupping—</a:t>
            </a:r>
            <a:r>
              <a:rPr lang="zh-CN" altLang="en-US" sz="1600" dirty="0">
                <a:highlight>
                  <a:srgbClr val="FFFF00"/>
                </a:highlight>
                <a:latin typeface="Kaiti SC" panose="02010600040101010101" pitchFamily="2" charset="-122"/>
                <a:ea typeface="Kaiti SC" panose="02010600040101010101" pitchFamily="2" charset="-122"/>
              </a:rPr>
              <a:t>物理疗法</a:t>
            </a:r>
            <a:r>
              <a:rPr lang="en-US" altLang="zh-CN" sz="1600" dirty="0">
                <a:highlight>
                  <a:srgbClr val="FFFF00"/>
                </a:highlight>
                <a:latin typeface="Kaiti SC" panose="02010600040101010101" pitchFamily="2" charset="-122"/>
                <a:ea typeface="Kaiti SC" panose="02010600040101010101" pitchFamily="2" charset="-122"/>
              </a:rPr>
              <a:t>]</a:t>
            </a:r>
          </a:p>
          <a:p>
            <a:r>
              <a:rPr lang="zh-CN" altLang="en-US" sz="1600" dirty="0">
                <a:highlight>
                  <a:srgbClr val="00FF00"/>
                </a:highlight>
                <a:latin typeface="Kaiti SC" panose="02010600040101010101" pitchFamily="2" charset="-122"/>
                <a:ea typeface="Kaiti SC" panose="02010600040101010101" pitchFamily="2" charset="-122"/>
              </a:rPr>
              <a:t>鸦片</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草本</a:t>
            </a:r>
            <a:r>
              <a:rPr lang="en-US" altLang="zh-CN" sz="1600" dirty="0">
                <a:highlight>
                  <a:srgbClr val="00FF00"/>
                </a:highlight>
                <a:latin typeface="Kaiti SC" panose="02010600040101010101" pitchFamily="2" charset="-122"/>
                <a:ea typeface="Kaiti SC" panose="02010600040101010101" pitchFamily="2" charset="-122"/>
              </a:rPr>
              <a:t>]</a:t>
            </a:r>
          </a:p>
          <a:p>
            <a:r>
              <a:rPr lang="zh-CN" altLang="en-US" sz="1600" dirty="0">
                <a:highlight>
                  <a:srgbClr val="C0C0C0"/>
                </a:highlight>
                <a:latin typeface="Kaiti SC" panose="02010600040101010101" pitchFamily="2" charset="-122"/>
                <a:ea typeface="Kaiti SC" panose="02010600040101010101" pitchFamily="2" charset="-122"/>
              </a:rPr>
              <a:t>砒霜疗法</a:t>
            </a:r>
            <a:r>
              <a:rPr lang="en-US" altLang="zh-CN" sz="1600" dirty="0">
                <a:highlight>
                  <a:srgbClr val="C0C0C0"/>
                </a:highlight>
                <a:latin typeface="Kaiti SC" panose="02010600040101010101" pitchFamily="2" charset="-122"/>
                <a:ea typeface="Kaiti SC" panose="02010600040101010101" pitchFamily="2" charset="-122"/>
              </a:rPr>
              <a:t>[</a:t>
            </a:r>
            <a:r>
              <a:rPr lang="zh-CN" altLang="en-US" sz="1600" dirty="0">
                <a:highlight>
                  <a:srgbClr val="C0C0C0"/>
                </a:highlight>
                <a:latin typeface="Kaiti SC" panose="02010600040101010101" pitchFamily="2" charset="-122"/>
                <a:ea typeface="Kaiti SC" panose="02010600040101010101" pitchFamily="2" charset="-122"/>
              </a:rPr>
              <a:t>利文斯通，化学疗法</a:t>
            </a:r>
            <a:r>
              <a:rPr lang="en-US" altLang="zh-CN" sz="1600" dirty="0">
                <a:highlight>
                  <a:srgbClr val="C0C0C0"/>
                </a:highlight>
                <a:latin typeface="Kaiti SC" panose="02010600040101010101" pitchFamily="2" charset="-122"/>
                <a:ea typeface="Kaiti SC" panose="02010600040101010101" pitchFamily="2" charset="-122"/>
              </a:rPr>
              <a:t>]</a:t>
            </a:r>
          </a:p>
          <a:p>
            <a:r>
              <a:rPr lang="zh-CN" altLang="en-US" sz="1600" dirty="0">
                <a:highlight>
                  <a:srgbClr val="C0C0C0"/>
                </a:highlight>
                <a:latin typeface="Kaiti SC" panose="02010600040101010101" pitchFamily="2" charset="-122"/>
                <a:ea typeface="Kaiti SC" panose="02010600040101010101" pitchFamily="2" charset="-122"/>
              </a:rPr>
              <a:t>水银疗法</a:t>
            </a:r>
            <a:r>
              <a:rPr lang="en-US" altLang="zh-CN" sz="1600" dirty="0">
                <a:highlight>
                  <a:srgbClr val="C0C0C0"/>
                </a:highlight>
                <a:latin typeface="Kaiti SC" panose="02010600040101010101" pitchFamily="2" charset="-122"/>
                <a:ea typeface="Kaiti SC" panose="02010600040101010101" pitchFamily="2" charset="-122"/>
              </a:rPr>
              <a:t>[]</a:t>
            </a:r>
          </a:p>
          <a:p>
            <a:r>
              <a:rPr lang="zh-CN" altLang="en-US" sz="1600" dirty="0">
                <a:highlight>
                  <a:srgbClr val="00FFFF"/>
                </a:highlight>
                <a:latin typeface="Kaiti SC" panose="02010600040101010101" pitchFamily="2" charset="-122"/>
                <a:ea typeface="Kaiti SC" panose="02010600040101010101" pitchFamily="2" charset="-122"/>
              </a:rPr>
              <a:t>蛆疗法</a:t>
            </a:r>
            <a:r>
              <a:rPr lang="en-US" altLang="zh-CN" sz="1600" dirty="0">
                <a:highlight>
                  <a:srgbClr val="00FFFF"/>
                </a:highlight>
                <a:latin typeface="Kaiti SC" panose="02010600040101010101" pitchFamily="2" charset="-122"/>
                <a:ea typeface="Kaiti SC" panose="02010600040101010101" pitchFamily="2" charset="-122"/>
              </a:rPr>
              <a:t>[</a:t>
            </a:r>
            <a:r>
              <a:rPr lang="zh-CN" altLang="en-US" sz="1600" dirty="0">
                <a:highlight>
                  <a:srgbClr val="00FFFF"/>
                </a:highlight>
                <a:latin typeface="Kaiti SC" panose="02010600040101010101" pitchFamily="2" charset="-122"/>
                <a:ea typeface="Kaiti SC" panose="02010600040101010101" pitchFamily="2" charset="-122"/>
              </a:rPr>
              <a:t>生物疗法</a:t>
            </a:r>
            <a:r>
              <a:rPr lang="en-US" altLang="zh-CN" sz="1600" dirty="0">
                <a:highlight>
                  <a:srgbClr val="00FFFF"/>
                </a:highlight>
                <a:latin typeface="Kaiti SC" panose="02010600040101010101" pitchFamily="2" charset="-122"/>
                <a:ea typeface="Kaiti SC" panose="02010600040101010101" pitchFamily="2" charset="-122"/>
              </a:rPr>
              <a:t>]</a:t>
            </a:r>
          </a:p>
          <a:p>
            <a:r>
              <a:rPr lang="zh-CN" altLang="en-US" sz="1600" dirty="0">
                <a:highlight>
                  <a:srgbClr val="00FFFF"/>
                </a:highlight>
                <a:latin typeface="Kaiti SC" panose="02010600040101010101" pitchFamily="2" charset="-122"/>
                <a:ea typeface="Kaiti SC" panose="02010600040101010101" pitchFamily="2" charset="-122"/>
              </a:rPr>
              <a:t>水蛭疗法</a:t>
            </a:r>
            <a:r>
              <a:rPr lang="en-AU" altLang="zh-CN" sz="1600" dirty="0">
                <a:highlight>
                  <a:srgbClr val="00FFFF"/>
                </a:highlight>
                <a:latin typeface="Kaiti SC" panose="02010600040101010101" pitchFamily="2" charset="-122"/>
                <a:ea typeface="Kaiti SC" panose="02010600040101010101" pitchFamily="2" charset="-122"/>
              </a:rPr>
              <a:t>[leeching</a:t>
            </a:r>
            <a:r>
              <a:rPr lang="zh-CN" altLang="en-US" sz="1600" dirty="0">
                <a:highlight>
                  <a:srgbClr val="00FFFF"/>
                </a:highlight>
                <a:latin typeface="Kaiti SC" panose="02010600040101010101" pitchFamily="2" charset="-122"/>
                <a:ea typeface="Kaiti SC" panose="02010600040101010101" pitchFamily="2" charset="-122"/>
              </a:rPr>
              <a:t>，生物疗法</a:t>
            </a:r>
            <a:r>
              <a:rPr lang="en-AU" altLang="zh-CN" sz="1600" dirty="0">
                <a:highlight>
                  <a:srgbClr val="00FFFF"/>
                </a:highlight>
                <a:latin typeface="Kaiti SC" panose="02010600040101010101" pitchFamily="2" charset="-122"/>
                <a:ea typeface="Kaiti SC" panose="02010600040101010101" pitchFamily="2" charset="-122"/>
              </a:rPr>
              <a:t>]</a:t>
            </a:r>
            <a:endParaRPr lang="en-US" altLang="zh-CN" sz="1600" dirty="0">
              <a:highlight>
                <a:srgbClr val="00FFFF"/>
              </a:highlight>
              <a:latin typeface="Kaiti SC" panose="02010600040101010101" pitchFamily="2" charset="-122"/>
              <a:ea typeface="Kaiti SC" panose="02010600040101010101" pitchFamily="2" charset="-122"/>
            </a:endParaRPr>
          </a:p>
          <a:p>
            <a:endParaRPr lang="en-US" altLang="zh-CN" sz="1600" dirty="0">
              <a:highlight>
                <a:srgbClr val="00FFFF"/>
              </a:highlight>
              <a:latin typeface="Kaiti SC" panose="02010600040101010101" pitchFamily="2" charset="-122"/>
              <a:ea typeface="Kaiti SC" panose="02010600040101010101" pitchFamily="2" charset="-122"/>
            </a:endParaRPr>
          </a:p>
          <a:p>
            <a:r>
              <a:rPr lang="zh-CN" altLang="en-US" sz="1600" dirty="0">
                <a:highlight>
                  <a:srgbClr val="FF00FF"/>
                </a:highlight>
                <a:latin typeface="Kaiti SC" panose="02010600040101010101" pitchFamily="2" charset="-122"/>
                <a:ea typeface="Kaiti SC" panose="02010600040101010101" pitchFamily="2" charset="-122"/>
              </a:rPr>
              <a:t>“洋葱上撒盐可以治疗烧伤”</a:t>
            </a:r>
            <a:r>
              <a:rPr lang="en-US" altLang="zh-CN" sz="1600" dirty="0">
                <a:highlight>
                  <a:srgbClr val="FF00FF"/>
                </a:highlight>
                <a:latin typeface="Kaiti SC" panose="02010600040101010101" pitchFamily="2" charset="-122"/>
                <a:ea typeface="Kaiti SC" panose="02010600040101010101" pitchFamily="2" charset="-122"/>
              </a:rPr>
              <a:t>[</a:t>
            </a:r>
            <a:r>
              <a:rPr lang="zh-CN" altLang="en-US" sz="1600" dirty="0">
                <a:highlight>
                  <a:srgbClr val="FF00FF"/>
                </a:highlight>
                <a:latin typeface="Kaiti SC" panose="02010600040101010101" pitchFamily="2" charset="-122"/>
                <a:ea typeface="Kaiti SC" panose="02010600040101010101" pitchFamily="2" charset="-122"/>
              </a:rPr>
              <a:t>偏方！</a:t>
            </a:r>
            <a:r>
              <a:rPr lang="en-US" altLang="zh-CN" sz="1600" dirty="0">
                <a:highlight>
                  <a:srgbClr val="FF00FF"/>
                </a:highlight>
                <a:latin typeface="Kaiti SC" panose="02010600040101010101" pitchFamily="2" charset="-122"/>
                <a:ea typeface="Kaiti SC" panose="02010600040101010101" pitchFamily="2" charset="-122"/>
              </a:rPr>
              <a:t>]</a:t>
            </a:r>
            <a:br>
              <a:rPr lang="en-US" altLang="zh-CN" sz="1600" dirty="0">
                <a:highlight>
                  <a:srgbClr val="FF00FF"/>
                </a:highlight>
                <a:latin typeface="Kaiti SC" panose="02010600040101010101" pitchFamily="2" charset="-122"/>
                <a:ea typeface="Kaiti SC" panose="02010600040101010101" pitchFamily="2" charset="-122"/>
              </a:rPr>
            </a:br>
            <a:br>
              <a:rPr lang="en-US" altLang="zh-CN" sz="1600" dirty="0">
                <a:latin typeface="Kaiti SC" panose="02010600040101010101" pitchFamily="2" charset="-122"/>
                <a:ea typeface="Kaiti SC" panose="02010600040101010101" pitchFamily="2" charset="-122"/>
              </a:rPr>
            </a:br>
            <a:endParaRPr lang="en-US" altLang="zh-CN" sz="1600" dirty="0">
              <a:latin typeface="Kaiti SC" panose="02010600040101010101" pitchFamily="2" charset="-122"/>
              <a:ea typeface="Kaiti SC" panose="02010600040101010101" pitchFamily="2" charset="-122"/>
            </a:endParaRPr>
          </a:p>
          <a:p>
            <a:r>
              <a:rPr lang="zh-CN" altLang="en-US" sz="1600" dirty="0">
                <a:highlight>
                  <a:srgbClr val="00FF00"/>
                </a:highlight>
                <a:latin typeface="Kaiti SC" panose="02010600040101010101" pitchFamily="2" charset="-122"/>
                <a:ea typeface="Kaiti SC" panose="02010600040101010101" pitchFamily="2" charset="-122"/>
              </a:rPr>
              <a:t>针灸</a:t>
            </a:r>
            <a:endParaRPr lang="en-US" altLang="zh-CN" sz="1600" dirty="0">
              <a:highlight>
                <a:srgbClr val="00FF00"/>
              </a:highlight>
              <a:latin typeface="Kaiti SC" panose="02010600040101010101" pitchFamily="2" charset="-122"/>
              <a:ea typeface="Kaiti SC" panose="02010600040101010101" pitchFamily="2" charset="-122"/>
            </a:endParaRPr>
          </a:p>
          <a:p>
            <a:r>
              <a:rPr lang="zh-CN" altLang="en-US" sz="1600" dirty="0">
                <a:highlight>
                  <a:srgbClr val="00FF00"/>
                </a:highlight>
                <a:latin typeface="Kaiti SC" panose="02010600040101010101" pitchFamily="2" charset="-122"/>
                <a:ea typeface="Kaiti SC" panose="02010600040101010101" pitchFamily="2" charset="-122"/>
              </a:rPr>
              <a:t>拔罐</a:t>
            </a:r>
            <a:r>
              <a:rPr lang="en-US" altLang="zh-CN" sz="1600" dirty="0">
                <a:highlight>
                  <a:srgbClr val="00FF00"/>
                </a:highlight>
                <a:latin typeface="Kaiti SC" panose="02010600040101010101" pitchFamily="2" charset="-122"/>
                <a:ea typeface="Kaiti SC" panose="02010600040101010101" pitchFamily="2" charset="-122"/>
              </a:rPr>
              <a:t>[Fire</a:t>
            </a:r>
            <a:r>
              <a:rPr lang="zh-CN" altLang="en-US" sz="1600" dirty="0">
                <a:highlight>
                  <a:srgbClr val="00FF00"/>
                </a:highlight>
                <a:latin typeface="Kaiti SC" panose="02010600040101010101" pitchFamily="2" charset="-122"/>
                <a:ea typeface="Kaiti SC" panose="02010600040101010101" pitchFamily="2" charset="-122"/>
              </a:rPr>
              <a:t> </a:t>
            </a:r>
            <a:r>
              <a:rPr lang="en-US" altLang="zh-CN" sz="1600" dirty="0">
                <a:highlight>
                  <a:srgbClr val="00FF00"/>
                </a:highlight>
                <a:latin typeface="Kaiti SC" panose="02010600040101010101" pitchFamily="2" charset="-122"/>
                <a:ea typeface="Kaiti SC" panose="02010600040101010101" pitchFamily="2" charset="-122"/>
              </a:rPr>
              <a:t>cupping]</a:t>
            </a:r>
          </a:p>
          <a:p>
            <a:r>
              <a:rPr lang="zh-CN" altLang="en-US" sz="1600" dirty="0">
                <a:highlight>
                  <a:srgbClr val="00FF00"/>
                </a:highlight>
                <a:latin typeface="Kaiti SC" panose="02010600040101010101" pitchFamily="2" charset="-122"/>
                <a:ea typeface="Kaiti SC" panose="02010600040101010101" pitchFamily="2" charset="-122"/>
              </a:rPr>
              <a:t>人参</a:t>
            </a:r>
            <a:br>
              <a:rPr lang="en-US" altLang="zh-CN" sz="1600" dirty="0">
                <a:highlight>
                  <a:srgbClr val="00FF00"/>
                </a:highlight>
                <a:latin typeface="Kaiti SC" panose="02010600040101010101" pitchFamily="2" charset="-122"/>
                <a:ea typeface="Kaiti SC" panose="02010600040101010101" pitchFamily="2" charset="-122"/>
              </a:rPr>
            </a:br>
            <a:endParaRPr lang="en-US" sz="1600" dirty="0">
              <a:highlight>
                <a:srgbClr val="00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3BD393CB-6C04-F741-8936-F48E88FB0DC5}"/>
              </a:ext>
            </a:extLst>
          </p:cNvPr>
          <p:cNvSpPr>
            <a:spLocks noGrp="1"/>
          </p:cNvSpPr>
          <p:nvPr>
            <p:ph type="sldNum" sz="quarter" idx="12"/>
          </p:nvPr>
        </p:nvSpPr>
        <p:spPr/>
        <p:txBody>
          <a:bodyPr/>
          <a:lstStyle/>
          <a:p>
            <a:fld id="{419A3543-2AD2-8842-ABE5-219686FDD7E3}" type="slidenum">
              <a:rPr lang="en-US" smtClean="0"/>
              <a:t>2</a:t>
            </a:fld>
            <a:endParaRPr lang="en-US"/>
          </a:p>
        </p:txBody>
      </p:sp>
      <p:sp>
        <p:nvSpPr>
          <p:cNvPr id="5" name="Content Placeholder 2">
            <a:extLst>
              <a:ext uri="{FF2B5EF4-FFF2-40B4-BE49-F238E27FC236}">
                <a16:creationId xmlns:a16="http://schemas.microsoft.com/office/drawing/2014/main" id="{EFE2A7C3-0F0F-0445-83A7-2AEDD8F8816B}"/>
              </a:ext>
            </a:extLst>
          </p:cNvPr>
          <p:cNvSpPr txBox="1">
            <a:spLocks/>
          </p:cNvSpPr>
          <p:nvPr/>
        </p:nvSpPr>
        <p:spPr>
          <a:xfrm>
            <a:off x="5788058" y="1827713"/>
            <a:ext cx="60866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highlight>
                  <a:srgbClr val="FFFF00"/>
                </a:highlight>
                <a:latin typeface="Kaiti SC" panose="02010600040101010101" pitchFamily="2" charset="-122"/>
                <a:ea typeface="Kaiti SC" panose="02010600040101010101" pitchFamily="2" charset="-122"/>
              </a:rPr>
              <a:t>西方古代心脏复苏</a:t>
            </a:r>
            <a:br>
              <a:rPr lang="en-US" altLang="zh-CN" sz="2000" dirty="0">
                <a:highlight>
                  <a:srgbClr val="FFFF00"/>
                </a:highlight>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锯开肋骨，手伸进胸膛，按捏心脏</a:t>
            </a:r>
            <a:endParaRPr lang="en-US" altLang="zh-CN" sz="2000" dirty="0">
              <a:latin typeface="Kaiti SC" panose="02010600040101010101" pitchFamily="2" charset="-122"/>
              <a:ea typeface="Kaiti SC" panose="02010600040101010101" pitchFamily="2" charset="-122"/>
            </a:endParaRPr>
          </a:p>
          <a:p>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中国古法：掐人中，家里有条件还可以灌参汤</a:t>
            </a:r>
            <a:endParaRPr lang="en-US" altLang="zh-CN" sz="2000"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345373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43F2-B1CB-454D-B29B-7A1F009103C8}"/>
              </a:ext>
            </a:extLst>
          </p:cNvPr>
          <p:cNvSpPr>
            <a:spLocks noGrp="1"/>
          </p:cNvSpPr>
          <p:nvPr>
            <p:ph type="title"/>
          </p:nvPr>
        </p:nvSpPr>
        <p:spPr/>
        <p:txBody>
          <a:bodyPr/>
          <a:lstStyle/>
          <a:p>
            <a:r>
              <a:rPr lang="en-US" dirty="0">
                <a:latin typeface="Kaiti SC" panose="02010600040101010101" pitchFamily="2" charset="-122"/>
                <a:ea typeface="Kaiti SC" panose="02010600040101010101" pitchFamily="2" charset="-122"/>
              </a:rPr>
              <a:t>James Lind</a:t>
            </a:r>
            <a:r>
              <a:rPr lang="zh-CN" altLang="en-US" dirty="0">
                <a:latin typeface="Kaiti SC" panose="02010600040101010101" pitchFamily="2" charset="-122"/>
                <a:ea typeface="Kaiti SC" panose="02010600040101010101" pitchFamily="2" charset="-122"/>
              </a:rPr>
              <a:t> </a:t>
            </a:r>
            <a:r>
              <a:rPr lang="en-AU" altLang="zh-CN" dirty="0">
                <a:latin typeface="Kaiti SC" panose="02010600040101010101" pitchFamily="2" charset="-122"/>
                <a:ea typeface="Kaiti SC" panose="02010600040101010101" pitchFamily="2" charset="-122"/>
              </a:rPr>
              <a:t>(</a:t>
            </a:r>
            <a:r>
              <a:rPr lang="en-US" altLang="zh-CN" dirty="0">
                <a:latin typeface="Kaiti SC" panose="02010600040101010101" pitchFamily="2" charset="-122"/>
                <a:ea typeface="Kaiti SC" panose="02010600040101010101" pitchFamily="2" charset="-122"/>
              </a:rPr>
              <a:t>1716-1794</a:t>
            </a:r>
            <a:r>
              <a:rPr lang="en-AU"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A905BB91-A946-C742-8A00-A8E174998D3F}"/>
              </a:ext>
            </a:extLst>
          </p:cNvPr>
          <p:cNvSpPr>
            <a:spLocks noGrp="1"/>
          </p:cNvSpPr>
          <p:nvPr>
            <p:ph idx="1"/>
          </p:nvPr>
        </p:nvSpPr>
        <p:spPr/>
        <p:txBody>
          <a:bodyPr>
            <a:normAutofit/>
          </a:bodyPr>
          <a:lstStyle/>
          <a:p>
            <a:r>
              <a:rPr lang="en-US" altLang="zh-CN" sz="1800" dirty="0">
                <a:latin typeface="Kaiti SC" panose="02010600040101010101" pitchFamily="2" charset="-122"/>
                <a:ea typeface="Kaiti SC" panose="02010600040101010101" pitchFamily="2" charset="-122"/>
              </a:rPr>
              <a:t>1740</a:t>
            </a:r>
            <a:r>
              <a:rPr lang="zh-CN" altLang="en-US" sz="1800" dirty="0">
                <a:latin typeface="Kaiti SC" panose="02010600040101010101" pitchFamily="2" charset="-122"/>
                <a:ea typeface="Kaiti SC" panose="02010600040101010101" pitchFamily="2" charset="-122"/>
              </a:rPr>
              <a:t>年，英国远征美洲，攻打西班牙人，</a:t>
            </a:r>
            <a:r>
              <a:rPr lang="en-US" altLang="zh-CN" sz="1800" dirty="0">
                <a:latin typeface="Kaiti SC" panose="02010600040101010101" pitchFamily="2" charset="-122"/>
                <a:ea typeface="Kaiti SC" panose="02010600040101010101" pitchFamily="2" charset="-122"/>
              </a:rPr>
              <a:t>6</a:t>
            </a:r>
            <a:r>
              <a:rPr lang="zh-CN" altLang="en-US" sz="1800" dirty="0">
                <a:latin typeface="Kaiti SC" panose="02010600040101010101" pitchFamily="2" charset="-122"/>
                <a:ea typeface="Kaiti SC" panose="02010600040101010101" pitchFamily="2" charset="-122"/>
              </a:rPr>
              <a:t>船</a:t>
            </a:r>
            <a:r>
              <a:rPr lang="en-US" altLang="zh-CN" sz="1800" dirty="0">
                <a:latin typeface="Kaiti SC" panose="02010600040101010101" pitchFamily="2" charset="-122"/>
                <a:ea typeface="Kaiti SC" panose="02010600040101010101" pitchFamily="2" charset="-122"/>
              </a:rPr>
              <a:t>1900</a:t>
            </a:r>
            <a:r>
              <a:rPr lang="zh-CN" altLang="en-US" sz="1800" dirty="0">
                <a:latin typeface="Kaiti SC" panose="02010600040101010101" pitchFamily="2" charset="-122"/>
                <a:ea typeface="Kaiti SC" panose="02010600040101010101" pitchFamily="2" charset="-122"/>
              </a:rPr>
              <a:t>人，</a:t>
            </a:r>
            <a:r>
              <a:rPr lang="en-US" altLang="zh-CN" sz="1800" dirty="0">
                <a:latin typeface="Kaiti SC" panose="02010600040101010101" pitchFamily="2" charset="-122"/>
                <a:ea typeface="Kaiti SC" panose="02010600040101010101" pitchFamily="2" charset="-122"/>
              </a:rPr>
              <a:t>400</a:t>
            </a:r>
            <a:r>
              <a:rPr lang="zh-CN" altLang="en-US" sz="1800" dirty="0">
                <a:latin typeface="Kaiti SC" panose="02010600040101010101" pitchFamily="2" charset="-122"/>
                <a:ea typeface="Kaiti SC" panose="02010600040101010101" pitchFamily="2" charset="-122"/>
              </a:rPr>
              <a:t>人生还，大多死于维生素</a:t>
            </a:r>
            <a:r>
              <a:rPr lang="en-US" altLang="zh-CN" sz="1800" dirty="0">
                <a:latin typeface="Kaiti SC" panose="02010600040101010101" pitchFamily="2" charset="-122"/>
                <a:ea typeface="Kaiti SC" panose="02010600040101010101" pitchFamily="2" charset="-122"/>
              </a:rPr>
              <a:t>C</a:t>
            </a:r>
            <a:r>
              <a:rPr lang="zh-CN" altLang="en-US" sz="1800" dirty="0">
                <a:latin typeface="Kaiti SC" panose="02010600040101010101" pitchFamily="2" charset="-122"/>
                <a:ea typeface="Kaiti SC" panose="02010600040101010101" pitchFamily="2" charset="-122"/>
              </a:rPr>
              <a:t>缺乏症</a:t>
            </a:r>
            <a:endParaRPr lang="en-US" altLang="zh-CN" sz="1800" dirty="0">
              <a:latin typeface="Kaiti SC" panose="02010600040101010101" pitchFamily="2" charset="-122"/>
              <a:ea typeface="Kaiti SC" panose="02010600040101010101" pitchFamily="2" charset="-122"/>
            </a:endParaRPr>
          </a:p>
          <a:p>
            <a:r>
              <a:rPr lang="zh-CN" altLang="en-US" sz="1800" dirty="0">
                <a:latin typeface="Kaiti SC" panose="02010600040101010101" pitchFamily="2" charset="-122"/>
                <a:ea typeface="Kaiti SC" panose="02010600040101010101" pitchFamily="2" charset="-122"/>
              </a:rPr>
              <a:t>苏格兰医生，海军军医，被坏血病</a:t>
            </a:r>
            <a:r>
              <a:rPr lang="en-US" altLang="zh-CN" sz="1800" dirty="0">
                <a:latin typeface="Kaiti SC" panose="02010600040101010101" pitchFamily="2" charset="-122"/>
                <a:ea typeface="Kaiti SC" panose="02010600040101010101" pitchFamily="2" charset="-122"/>
              </a:rPr>
              <a:t>(scurvy)</a:t>
            </a:r>
            <a:r>
              <a:rPr lang="zh-CN" altLang="en-US" sz="1800" dirty="0">
                <a:latin typeface="Kaiti SC" panose="02010600040101010101" pitchFamily="2" charset="-122"/>
                <a:ea typeface="Kaiti SC" panose="02010600040101010101" pitchFamily="2" charset="-122"/>
              </a:rPr>
              <a:t> 困扰</a:t>
            </a:r>
            <a:endParaRPr lang="en-US" altLang="zh-CN" sz="1800" dirty="0">
              <a:latin typeface="Kaiti SC" panose="02010600040101010101" pitchFamily="2" charset="-122"/>
              <a:ea typeface="Kaiti SC" panose="02010600040101010101" pitchFamily="2" charset="-122"/>
            </a:endParaRPr>
          </a:p>
          <a:p>
            <a:r>
              <a:rPr lang="en-US" altLang="zh-CN" sz="1800" u="sng" dirty="0">
                <a:latin typeface="Kaiti SC" panose="02010600040101010101" pitchFamily="2" charset="-122"/>
                <a:ea typeface="Kaiti SC" panose="02010600040101010101" pitchFamily="2" charset="-122"/>
              </a:rPr>
              <a:t>1747.5.20</a:t>
            </a:r>
            <a:r>
              <a:rPr lang="zh-CN" altLang="en-US" sz="1800"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HMS</a:t>
            </a:r>
            <a:r>
              <a:rPr lang="zh-CN" altLang="en-US" sz="1800" u="sng" dirty="0">
                <a:latin typeface="Kaiti SC" panose="02010600040101010101" pitchFamily="2" charset="-122"/>
                <a:ea typeface="Kaiti SC" panose="02010600040101010101" pitchFamily="2" charset="-122"/>
              </a:rPr>
              <a:t> </a:t>
            </a:r>
            <a:r>
              <a:rPr lang="en-US" altLang="zh-CN" sz="1800" u="sng" dirty="0">
                <a:latin typeface="Kaiti SC" panose="02010600040101010101" pitchFamily="2" charset="-122"/>
                <a:ea typeface="Kaiti SC" panose="02010600040101010101" pitchFamily="2" charset="-122"/>
              </a:rPr>
              <a:t>Salisbury</a:t>
            </a:r>
            <a:r>
              <a:rPr lang="zh-CN" altLang="en-US" sz="1800" dirty="0">
                <a:latin typeface="Kaiti SC" panose="02010600040101010101" pitchFamily="2" charset="-122"/>
                <a:ea typeface="Kaiti SC" panose="02010600040101010101" pitchFamily="2" charset="-122"/>
              </a:rPr>
              <a:t>上</a:t>
            </a:r>
            <a:r>
              <a:rPr lang="en-US" altLang="zh-CN" sz="1800" dirty="0">
                <a:latin typeface="Kaiti SC" panose="02010600040101010101" pitchFamily="2" charset="-122"/>
                <a:ea typeface="Kaiti SC" panose="02010600040101010101" pitchFamily="2" charset="-122"/>
              </a:rPr>
              <a:t>12</a:t>
            </a:r>
            <a:r>
              <a:rPr lang="zh-CN" altLang="en-US" sz="1800" dirty="0">
                <a:latin typeface="Kaiti SC" panose="02010600040101010101" pitchFamily="2" charset="-122"/>
                <a:ea typeface="Kaiti SC" panose="02010600040101010101" pitchFamily="2" charset="-122"/>
              </a:rPr>
              <a:t>名坏血病船员的治疗</a:t>
            </a:r>
            <a:br>
              <a:rPr lang="en-US" altLang="zh-CN" sz="1800" dirty="0">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两两配对，分</a:t>
            </a:r>
            <a:r>
              <a:rPr lang="en-US" altLang="zh-CN" sz="1600" dirty="0">
                <a:latin typeface="Kaiti SC" panose="02010600040101010101" pitchFamily="2" charset="-122"/>
                <a:ea typeface="Kaiti SC" panose="02010600040101010101" pitchFamily="2" charset="-122"/>
              </a:rPr>
              <a:t>6</a:t>
            </a:r>
            <a:r>
              <a:rPr lang="zh-CN" altLang="en-US" sz="1600" dirty="0">
                <a:latin typeface="Kaiti SC" panose="02010600040101010101" pitchFamily="2" charset="-122"/>
                <a:ea typeface="Kaiti SC" panose="02010600040101010101" pitchFamily="2" charset="-122"/>
              </a:rPr>
              <a:t>对</a:t>
            </a:r>
            <a:br>
              <a:rPr lang="en-US" altLang="zh-CN" sz="1600" dirty="0">
                <a:latin typeface="Kaiti SC" panose="02010600040101010101" pitchFamily="2" charset="-122"/>
                <a:ea typeface="Kaiti SC" panose="02010600040101010101" pitchFamily="2" charset="-122"/>
              </a:rPr>
            </a:br>
            <a:r>
              <a:rPr lang="zh-CN" altLang="en-US" sz="1600" dirty="0">
                <a:highlight>
                  <a:srgbClr val="00FF00"/>
                </a:highlight>
                <a:latin typeface="Kaiti SC" panose="02010600040101010101" pitchFamily="2" charset="-122"/>
                <a:ea typeface="Kaiti SC" panose="02010600040101010101" pitchFamily="2" charset="-122"/>
              </a:rPr>
              <a:t>苹果汁，海水，大蒜</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芥末</a:t>
            </a:r>
            <a:r>
              <a:rPr lang="en-US" altLang="zh-CN" sz="1600" dirty="0">
                <a:highlight>
                  <a:srgbClr val="00FF00"/>
                </a:highlight>
                <a:latin typeface="Kaiti SC" panose="02010600040101010101" pitchFamily="2" charset="-122"/>
                <a:ea typeface="Kaiti SC" panose="02010600040101010101" pitchFamily="2" charset="-122"/>
              </a:rPr>
              <a:t>+</a:t>
            </a:r>
            <a:r>
              <a:rPr lang="zh-CN" altLang="en-US" sz="1600" dirty="0">
                <a:highlight>
                  <a:srgbClr val="00FF00"/>
                </a:highlight>
                <a:latin typeface="Kaiti SC" panose="02010600040101010101" pitchFamily="2" charset="-122"/>
                <a:ea typeface="Kaiti SC" panose="02010600040101010101" pitchFamily="2" charset="-122"/>
              </a:rPr>
              <a:t>辣根</a:t>
            </a:r>
            <a:br>
              <a:rPr lang="en-US" altLang="zh-CN" sz="1600" dirty="0">
                <a:latin typeface="Kaiti SC" panose="02010600040101010101" pitchFamily="2" charset="-122"/>
                <a:ea typeface="Kaiti SC" panose="02010600040101010101" pitchFamily="2" charset="-122"/>
              </a:rPr>
            </a:br>
            <a:r>
              <a:rPr lang="zh-CN" altLang="en-US" sz="1600" dirty="0">
                <a:highlight>
                  <a:srgbClr val="FFFF00"/>
                </a:highlight>
                <a:latin typeface="Kaiti SC" panose="02010600040101010101" pitchFamily="2" charset="-122"/>
                <a:ea typeface="Kaiti SC" panose="02010600040101010101" pitchFamily="2" charset="-122"/>
              </a:rPr>
              <a:t>醋，橘子</a:t>
            </a:r>
            <a:r>
              <a:rPr lang="en-US" altLang="zh-CN" sz="1600" dirty="0">
                <a:highlight>
                  <a:srgbClr val="FFFF00"/>
                </a:highlight>
                <a:latin typeface="Kaiti SC" panose="02010600040101010101" pitchFamily="2" charset="-122"/>
                <a:ea typeface="Kaiti SC" panose="02010600040101010101" pitchFamily="2" charset="-122"/>
              </a:rPr>
              <a:t>+</a:t>
            </a:r>
            <a:r>
              <a:rPr lang="zh-CN" altLang="en-US" sz="1600" dirty="0">
                <a:highlight>
                  <a:srgbClr val="FFFF00"/>
                </a:highlight>
                <a:latin typeface="Kaiti SC" panose="02010600040101010101" pitchFamily="2" charset="-122"/>
                <a:ea typeface="Kaiti SC" panose="02010600040101010101" pitchFamily="2" charset="-122"/>
              </a:rPr>
              <a:t>柠檬</a:t>
            </a:r>
            <a:br>
              <a:rPr lang="en-US" altLang="zh-CN" sz="1600" dirty="0">
                <a:highlight>
                  <a:srgbClr val="FFFF00"/>
                </a:highlight>
                <a:latin typeface="Kaiti SC" panose="02010600040101010101" pitchFamily="2" charset="-122"/>
                <a:ea typeface="Kaiti SC" panose="02010600040101010101" pitchFamily="2" charset="-122"/>
              </a:rPr>
            </a:br>
            <a:r>
              <a:rPr lang="zh-CN" altLang="en-US" sz="1600" dirty="0">
                <a:latin typeface="Kaiti SC" panose="02010600040101010101" pitchFamily="2" charset="-122"/>
                <a:ea typeface="Kaiti SC" panose="02010600040101010101" pitchFamily="2" charset="-122"/>
              </a:rPr>
              <a:t>结论：柑橘类获胜！</a:t>
            </a:r>
            <a:br>
              <a:rPr lang="en-US" altLang="zh-CN" sz="1600" dirty="0">
                <a:latin typeface="Kaiti SC" panose="02010600040101010101" pitchFamily="2" charset="-122"/>
                <a:ea typeface="Kaiti SC" panose="02010600040101010101" pitchFamily="2" charset="-122"/>
              </a:rPr>
            </a:br>
            <a:r>
              <a:rPr lang="en-US" altLang="zh-CN" sz="1600" dirty="0">
                <a:latin typeface="Kaiti SC" panose="02010600040101010101" pitchFamily="2" charset="-122"/>
                <a:ea typeface="Kaiti SC" panose="02010600040101010101" pitchFamily="2" charset="-122"/>
              </a:rPr>
              <a:t>[</a:t>
            </a:r>
            <a:r>
              <a:rPr lang="zh-CN" altLang="en-US" sz="1600" dirty="0">
                <a:latin typeface="Kaiti SC" panose="02010600040101010101" pitchFamily="2" charset="-122"/>
                <a:ea typeface="Kaiti SC" panose="02010600040101010101" pitchFamily="2" charset="-122"/>
              </a:rPr>
              <a:t>柠檬类的作用之前已经知道；这个试验</a:t>
            </a:r>
            <a:r>
              <a:rPr lang="en-US" altLang="zh-CN" sz="1600" dirty="0">
                <a:latin typeface="Kaiti SC" panose="02010600040101010101" pitchFamily="2" charset="-122"/>
                <a:ea typeface="Kaiti SC" panose="02010600040101010101" pitchFamily="2" charset="-122"/>
              </a:rPr>
              <a:t>40</a:t>
            </a:r>
            <a:r>
              <a:rPr lang="zh-CN" altLang="en-US" sz="1600" dirty="0">
                <a:latin typeface="Kaiti SC" panose="02010600040101010101" pitchFamily="2" charset="-122"/>
                <a:ea typeface="Kaiti SC" panose="02010600040101010101" pitchFamily="2" charset="-122"/>
              </a:rPr>
              <a:t>年后海军军部才在战舰上配备柠檬汁</a:t>
            </a:r>
            <a:r>
              <a:rPr lang="en-US" altLang="zh-CN" sz="1600" dirty="0">
                <a:latin typeface="Kaiti SC" panose="02010600040101010101" pitchFamily="2" charset="-122"/>
                <a:ea typeface="Kaiti SC" panose="02010600040101010101" pitchFamily="2" charset="-122"/>
              </a:rPr>
              <a:t>]</a:t>
            </a:r>
          </a:p>
          <a:p>
            <a:pPr marL="0" indent="0">
              <a:buNone/>
            </a:pPr>
            <a:endParaRPr lang="en-US" altLang="zh-CN" sz="1600" dirty="0">
              <a:latin typeface="Kaiti SC" panose="02010600040101010101" pitchFamily="2" charset="-122"/>
              <a:ea typeface="Kaiti SC" panose="02010600040101010101" pitchFamily="2" charset="-122"/>
            </a:endParaRPr>
          </a:p>
          <a:p>
            <a:r>
              <a:rPr lang="en-US" altLang="zh-CN" sz="1600" dirty="0">
                <a:latin typeface="Kaiti SC" panose="02010600040101010101" pitchFamily="2" charset="-122"/>
                <a:ea typeface="Kaiti SC" panose="02010600040101010101" pitchFamily="2" charset="-122"/>
              </a:rPr>
              <a:t>5.20</a:t>
            </a:r>
            <a:r>
              <a:rPr lang="zh-CN" altLang="en-US" sz="1600" dirty="0">
                <a:latin typeface="Kaiti SC" panose="02010600040101010101" pitchFamily="2" charset="-122"/>
                <a:ea typeface="Kaiti SC" panose="02010600040101010101" pitchFamily="2" charset="-122"/>
              </a:rPr>
              <a:t>日，国际临床实验日</a:t>
            </a:r>
            <a:br>
              <a:rPr lang="en-AU" altLang="zh-CN" sz="1600" dirty="0">
                <a:latin typeface="Kaiti SC" panose="02010600040101010101" pitchFamily="2" charset="-122"/>
                <a:ea typeface="Kaiti SC" panose="02010600040101010101" pitchFamily="2" charset="-122"/>
              </a:rPr>
            </a:br>
            <a:endParaRPr lang="en-AU" altLang="zh-CN" sz="1600" dirty="0">
              <a:latin typeface="Kaiti SC" panose="02010600040101010101" pitchFamily="2" charset="-122"/>
              <a:ea typeface="Kaiti SC" panose="02010600040101010101" pitchFamily="2" charset="-122"/>
            </a:endParaRPr>
          </a:p>
          <a:p>
            <a:r>
              <a:rPr lang="zh-CN" altLang="en-AU" sz="1600" dirty="0">
                <a:latin typeface="Kaiti SC" panose="02010600040101010101" pitchFamily="2" charset="-122"/>
                <a:ea typeface="Kaiti SC" panose="02010600040101010101" pitchFamily="2" charset="-122"/>
              </a:rPr>
              <a:t>细看</a:t>
            </a:r>
            <a:r>
              <a:rPr lang="zh-CN" altLang="en-US" sz="1600" dirty="0">
                <a:latin typeface="Kaiti SC" panose="02010600040101010101" pitchFamily="2" charset="-122"/>
                <a:ea typeface="Kaiti SC" panose="02010600040101010101" pitchFamily="2" charset="-122"/>
              </a:rPr>
              <a:t>起来，其实</a:t>
            </a:r>
            <a:r>
              <a:rPr lang="en-US" altLang="zh-CN" sz="1600" dirty="0">
                <a:latin typeface="Kaiti SC" panose="02010600040101010101" pitchFamily="2" charset="-122"/>
                <a:ea typeface="Kaiti SC" panose="02010600040101010101" pitchFamily="2" charset="-122"/>
              </a:rPr>
              <a:t>Lind</a:t>
            </a:r>
            <a:r>
              <a:rPr lang="zh-CN" altLang="en-US" sz="1600" dirty="0">
                <a:latin typeface="Kaiti SC" panose="02010600040101010101" pitchFamily="2" charset="-122"/>
                <a:ea typeface="Kaiti SC" panose="02010600040101010101" pitchFamily="2" charset="-122"/>
              </a:rPr>
              <a:t>并不知道其所进行试验的真正意义，也对柑橘类疗效十分疑惑。也没有能够很好地说服其他医生，所以要几十年后，维生素</a:t>
            </a:r>
            <a:r>
              <a:rPr lang="en-US" altLang="zh-CN" sz="1600" dirty="0">
                <a:latin typeface="Kaiti SC" panose="02010600040101010101" pitchFamily="2" charset="-122"/>
                <a:ea typeface="Kaiti SC" panose="02010600040101010101" pitchFamily="2" charset="-122"/>
              </a:rPr>
              <a:t>C</a:t>
            </a:r>
            <a:r>
              <a:rPr lang="zh-CN" altLang="en-US" sz="1600" dirty="0">
                <a:latin typeface="Kaiti SC" panose="02010600040101010101" pitchFamily="2" charset="-122"/>
                <a:ea typeface="Kaiti SC" panose="02010600040101010101" pitchFamily="2" charset="-122"/>
              </a:rPr>
              <a:t>的疗法才被海军采用 </a:t>
            </a:r>
            <a:r>
              <a:rPr lang="en-US" altLang="zh-CN" sz="1600" dirty="0">
                <a:latin typeface="Kaiti SC" panose="02010600040101010101" pitchFamily="2" charset="-122"/>
                <a:ea typeface="Kaiti SC" panose="02010600040101010101" pitchFamily="2" charset="-122"/>
              </a:rPr>
              <a:t>[P147]</a:t>
            </a:r>
            <a:endParaRPr lang="en-US" sz="16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A963BA78-E5A7-5145-89D6-F86B3CAEEA12}"/>
              </a:ext>
            </a:extLst>
          </p:cNvPr>
          <p:cNvPicPr>
            <a:picLocks noChangeAspect="1"/>
          </p:cNvPicPr>
          <p:nvPr/>
        </p:nvPicPr>
        <p:blipFill>
          <a:blip r:embed="rId2"/>
          <a:stretch>
            <a:fillRect/>
          </a:stretch>
        </p:blipFill>
        <p:spPr>
          <a:xfrm>
            <a:off x="7280057" y="443706"/>
            <a:ext cx="863600" cy="1168400"/>
          </a:xfrm>
          <a:prstGeom prst="rect">
            <a:avLst/>
          </a:prstGeom>
        </p:spPr>
      </p:pic>
      <p:sp>
        <p:nvSpPr>
          <p:cNvPr id="4" name="Slide Number Placeholder 3">
            <a:extLst>
              <a:ext uri="{FF2B5EF4-FFF2-40B4-BE49-F238E27FC236}">
                <a16:creationId xmlns:a16="http://schemas.microsoft.com/office/drawing/2014/main" id="{90CD509D-637D-E94B-8C87-05865C6C31A4}"/>
              </a:ext>
            </a:extLst>
          </p:cNvPr>
          <p:cNvSpPr>
            <a:spLocks noGrp="1"/>
          </p:cNvSpPr>
          <p:nvPr>
            <p:ph type="sldNum" sz="quarter" idx="12"/>
          </p:nvPr>
        </p:nvSpPr>
        <p:spPr/>
        <p:txBody>
          <a:bodyPr/>
          <a:lstStyle/>
          <a:p>
            <a:fld id="{419A3543-2AD2-8842-ABE5-219686FDD7E3}" type="slidenum">
              <a:rPr lang="en-US" smtClean="0"/>
              <a:t>20</a:t>
            </a:fld>
            <a:endParaRPr lang="en-US"/>
          </a:p>
        </p:txBody>
      </p:sp>
    </p:spTree>
    <p:extLst>
      <p:ext uri="{BB962C8B-B14F-4D97-AF65-F5344CB8AC3E}">
        <p14:creationId xmlns:p14="http://schemas.microsoft.com/office/powerpoint/2010/main" val="83079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53C-F214-7D45-B87C-FBBC3B089CE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流行病</a:t>
            </a:r>
            <a:endParaRPr lang="en-US"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9BFE0E13-67BC-D544-9219-2006DE2348D4}"/>
              </a:ext>
            </a:extLst>
          </p:cNvPr>
          <p:cNvSpPr>
            <a:spLocks noGrp="1"/>
          </p:cNvSpPr>
          <p:nvPr>
            <p:ph type="sldNum" sz="quarter" idx="12"/>
          </p:nvPr>
        </p:nvSpPr>
        <p:spPr/>
        <p:txBody>
          <a:bodyPr/>
          <a:lstStyle/>
          <a:p>
            <a:fld id="{419A3543-2AD2-8842-ABE5-219686FDD7E3}" type="slidenum">
              <a:rPr lang="en-US" smtClean="0"/>
              <a:t>21</a:t>
            </a:fld>
            <a:endParaRPr lang="en-US"/>
          </a:p>
        </p:txBody>
      </p:sp>
      <p:pic>
        <p:nvPicPr>
          <p:cNvPr id="8" name="Picture 7">
            <a:extLst>
              <a:ext uri="{FF2B5EF4-FFF2-40B4-BE49-F238E27FC236}">
                <a16:creationId xmlns:a16="http://schemas.microsoft.com/office/drawing/2014/main" id="{DAE673A5-A13A-C84E-B77E-3E868A4364A9}"/>
              </a:ext>
            </a:extLst>
          </p:cNvPr>
          <p:cNvPicPr>
            <a:picLocks noChangeAspect="1"/>
          </p:cNvPicPr>
          <p:nvPr/>
        </p:nvPicPr>
        <p:blipFill>
          <a:blip r:embed="rId2"/>
          <a:stretch>
            <a:fillRect/>
          </a:stretch>
        </p:blipFill>
        <p:spPr>
          <a:xfrm>
            <a:off x="6886772" y="1484242"/>
            <a:ext cx="5305228" cy="4949687"/>
          </a:xfrm>
          <a:prstGeom prst="rect">
            <a:avLst/>
          </a:prstGeom>
        </p:spPr>
      </p:pic>
      <p:sp>
        <p:nvSpPr>
          <p:cNvPr id="10" name="Content Placeholder 9">
            <a:extLst>
              <a:ext uri="{FF2B5EF4-FFF2-40B4-BE49-F238E27FC236}">
                <a16:creationId xmlns:a16="http://schemas.microsoft.com/office/drawing/2014/main" id="{775DB054-5987-D849-950E-C3F80409B437}"/>
              </a:ext>
            </a:extLst>
          </p:cNvPr>
          <p:cNvSpPr>
            <a:spLocks noGrp="1"/>
          </p:cNvSpPr>
          <p:nvPr>
            <p:ph idx="1"/>
          </p:nvPr>
        </p:nvSpPr>
        <p:spPr/>
        <p:txBody>
          <a:bodyPr/>
          <a:lstStyle/>
          <a:p>
            <a:r>
              <a:rPr lang="en-US" altLang="zh-CN" sz="2400" dirty="0">
                <a:latin typeface="Kaiti SC" panose="02010600040101010101" pitchFamily="2" charset="-122"/>
                <a:ea typeface="Kaiti SC" panose="02010600040101010101" pitchFamily="2" charset="-122"/>
              </a:rPr>
              <a:t>1854</a:t>
            </a:r>
            <a:r>
              <a:rPr lang="zh-CN" altLang="en-US" sz="2400" dirty="0">
                <a:latin typeface="Kaiti SC" panose="02010600040101010101" pitchFamily="2" charset="-122"/>
                <a:ea typeface="Kaiti SC" panose="02010600040101010101" pitchFamily="2" charset="-122"/>
              </a:rPr>
              <a:t> 伦敦霍乱爆发</a:t>
            </a:r>
            <a:endParaRPr lang="en-US" altLang="zh-CN" sz="2400" dirty="0">
              <a:latin typeface="Kaiti SC" panose="02010600040101010101" pitchFamily="2" charset="-122"/>
              <a:ea typeface="Kaiti SC" panose="02010600040101010101" pitchFamily="2" charset="-122"/>
            </a:endParaRPr>
          </a:p>
          <a:p>
            <a:r>
              <a:rPr lang="en-US" altLang="zh-CN" sz="2400" dirty="0">
                <a:latin typeface="Kaiti SC" panose="02010600040101010101" pitchFamily="2" charset="-122"/>
                <a:ea typeface="Kaiti SC" panose="02010600040101010101" pitchFamily="2" charset="-122"/>
              </a:rPr>
              <a:t>John</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Snow</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调查了发病地区，推测霍乱流行与</a:t>
            </a:r>
            <a:br>
              <a:rPr lang="en-US" altLang="zh-CN" sz="2400" dirty="0">
                <a:latin typeface="Kaiti SC" panose="02010600040101010101" pitchFamily="2" charset="-122"/>
                <a:ea typeface="Kaiti SC" panose="02010600040101010101" pitchFamily="2" charset="-122"/>
              </a:rPr>
            </a:br>
            <a:r>
              <a:rPr lang="en-US" altLang="zh-CN" sz="2400" dirty="0">
                <a:latin typeface="Kaiti SC" panose="02010600040101010101" pitchFamily="2" charset="-122"/>
                <a:ea typeface="Kaiti SC" panose="02010600040101010101" pitchFamily="2" charset="-122"/>
              </a:rPr>
              <a:t>Broad</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Street</a:t>
            </a:r>
            <a:r>
              <a:rPr lang="zh-CN" altLang="en-US" sz="2400" dirty="0">
                <a:latin typeface="Kaiti SC" panose="02010600040101010101" pitchFamily="2" charset="-122"/>
                <a:ea typeface="Kaiti SC" panose="02010600040101010101" pitchFamily="2" charset="-122"/>
              </a:rPr>
              <a:t>水井遭</a:t>
            </a:r>
            <a:r>
              <a:rPr lang="zh-CN" altLang="en-US" sz="2400" dirty="0">
                <a:highlight>
                  <a:srgbClr val="00FF00"/>
                </a:highlight>
                <a:latin typeface="Kaiti SC" panose="02010600040101010101" pitchFamily="2" charset="-122"/>
                <a:ea typeface="Kaiti SC" panose="02010600040101010101" pitchFamily="2" charset="-122"/>
              </a:rPr>
              <a:t>霍乱弧菌病原体</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污染了</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当时并不知道）</a:t>
            </a:r>
            <a:endParaRPr lang="en-US" altLang="zh-CN" sz="2400" dirty="0">
              <a:latin typeface="Kaiti SC" panose="02010600040101010101" pitchFamily="2" charset="-122"/>
              <a:ea typeface="Kaiti SC" panose="02010600040101010101" pitchFamily="2" charset="-122"/>
            </a:endParaRPr>
          </a:p>
          <a:p>
            <a:r>
              <a:rPr lang="en-US" altLang="zh-CN" sz="2400" dirty="0">
                <a:latin typeface="Kaiti SC" panose="02010600040101010101" pitchFamily="2" charset="-122"/>
                <a:ea typeface="Kaiti SC" panose="02010600040101010101" pitchFamily="2" charset="-122"/>
              </a:rPr>
              <a:t>John</a:t>
            </a:r>
            <a:r>
              <a:rPr lang="zh-CN" altLang="en-US" sz="2400" dirty="0">
                <a:latin typeface="Kaiti SC" panose="02010600040101010101" pitchFamily="2" charset="-122"/>
                <a:ea typeface="Kaiti SC" panose="02010600040101010101" pitchFamily="2" charset="-122"/>
              </a:rPr>
              <a:t> </a:t>
            </a:r>
            <a:r>
              <a:rPr lang="en-US" altLang="zh-CN" sz="2400" dirty="0">
                <a:latin typeface="Kaiti SC" panose="02010600040101010101" pitchFamily="2" charset="-122"/>
                <a:ea typeface="Kaiti SC" panose="02010600040101010101" pitchFamily="2" charset="-122"/>
              </a:rPr>
              <a:t>Snow</a:t>
            </a:r>
            <a:r>
              <a:rPr lang="zh-CN" altLang="en-US" sz="2400" dirty="0">
                <a:latin typeface="Kaiti SC" panose="02010600040101010101" pitchFamily="2" charset="-122"/>
                <a:ea typeface="Kaiti SC" panose="02010600040101010101" pitchFamily="2" charset="-122"/>
              </a:rPr>
              <a:t>被称为“流行病学之父”</a:t>
            </a:r>
            <a:endParaRPr lang="en-US" altLang="zh-CN" sz="2400" dirty="0">
              <a:latin typeface="Kaiti SC" panose="02010600040101010101" pitchFamily="2" charset="-122"/>
              <a:ea typeface="Kaiti SC" panose="02010600040101010101" pitchFamily="2" charset="-122"/>
            </a:endParaRPr>
          </a:p>
          <a:p>
            <a:pPr marL="0" indent="0">
              <a:buNone/>
            </a:pPr>
            <a:endParaRPr lang="en-US" dirty="0">
              <a:latin typeface="Kaiti SC" panose="02010600040101010101" pitchFamily="2" charset="-122"/>
              <a:ea typeface="Kaiti SC" panose="02010600040101010101" pitchFamily="2" charset="-122"/>
            </a:endParaRPr>
          </a:p>
        </p:txBody>
      </p:sp>
      <p:pic>
        <p:nvPicPr>
          <p:cNvPr id="12" name="Picture 11">
            <a:extLst>
              <a:ext uri="{FF2B5EF4-FFF2-40B4-BE49-F238E27FC236}">
                <a16:creationId xmlns:a16="http://schemas.microsoft.com/office/drawing/2014/main" id="{82760E74-1E07-0043-927A-C84E89A3B90F}"/>
              </a:ext>
            </a:extLst>
          </p:cNvPr>
          <p:cNvPicPr>
            <a:picLocks noChangeAspect="1"/>
          </p:cNvPicPr>
          <p:nvPr/>
        </p:nvPicPr>
        <p:blipFill>
          <a:blip r:embed="rId3"/>
          <a:stretch>
            <a:fillRect/>
          </a:stretch>
        </p:blipFill>
        <p:spPr>
          <a:xfrm>
            <a:off x="1178610" y="4175538"/>
            <a:ext cx="1405564" cy="1874086"/>
          </a:xfrm>
          <a:prstGeom prst="rect">
            <a:avLst/>
          </a:prstGeom>
        </p:spPr>
      </p:pic>
    </p:spTree>
    <p:extLst>
      <p:ext uri="{BB962C8B-B14F-4D97-AF65-F5344CB8AC3E}">
        <p14:creationId xmlns:p14="http://schemas.microsoft.com/office/powerpoint/2010/main" val="4267211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1DEE-57C6-D042-BA88-A05D168F2E6F}"/>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临床试验设计</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60AF4417-52D4-6040-B7E6-35341AA693AF}"/>
              </a:ext>
            </a:extLst>
          </p:cNvPr>
          <p:cNvSpPr>
            <a:spLocks noGrp="1"/>
          </p:cNvSpPr>
          <p:nvPr>
            <p:ph idx="1"/>
          </p:nvPr>
        </p:nvSpPr>
        <p:spPr/>
        <p:txBody>
          <a:bodyPr>
            <a:normAutofit/>
          </a:bodyPr>
          <a:lstStyle/>
          <a:p>
            <a:r>
              <a:rPr lang="en-US" sz="2000" dirty="0">
                <a:latin typeface="Kaiti SC" panose="02010600040101010101" pitchFamily="2" charset="-122"/>
                <a:ea typeface="Kaiti SC" panose="02010600040101010101" pitchFamily="2" charset="-122"/>
              </a:rPr>
              <a:t>20世</a:t>
            </a:r>
            <a:r>
              <a:rPr lang="zh-CN" altLang="en-US" sz="2000" dirty="0">
                <a:latin typeface="Kaiti SC" panose="02010600040101010101" pitchFamily="2" charset="-122"/>
                <a:ea typeface="Kaiti SC" panose="02010600040101010101" pitchFamily="2" charset="-122"/>
              </a:rPr>
              <a:t>纪</a:t>
            </a:r>
            <a:r>
              <a:rPr lang="en-US" sz="2000" dirty="0">
                <a:latin typeface="Kaiti SC" panose="02010600040101010101" pitchFamily="2" charset="-122"/>
                <a:ea typeface="Kaiti SC" panose="02010600040101010101" pitchFamily="2" charset="-122"/>
              </a:rPr>
              <a:t>30年代，美国，Harry </a:t>
            </a:r>
            <a:r>
              <a:rPr lang="en-US" sz="2000" dirty="0" err="1">
                <a:latin typeface="Kaiti SC" panose="02010600040101010101" pitchFamily="2" charset="-122"/>
                <a:ea typeface="Kaiti SC" panose="02010600040101010101" pitchFamily="2" charset="-122"/>
              </a:rPr>
              <a:t>Gold和Walter</a:t>
            </a:r>
            <a:r>
              <a:rPr lang="en-US" sz="2000" dirty="0">
                <a:latin typeface="Kaiti SC" panose="02010600040101010101" pitchFamily="2" charset="-122"/>
                <a:ea typeface="Kaiti SC" panose="02010600040101010101" pitchFamily="2" charset="-122"/>
              </a:rPr>
              <a:t> Modell，</a:t>
            </a:r>
            <a:r>
              <a:rPr lang="zh-CN" altLang="en-US" sz="2000" dirty="0">
                <a:latin typeface="Kaiti SC" panose="02010600040101010101" pitchFamily="2" charset="-122"/>
                <a:ea typeface="Kaiti SC" panose="02010600040101010101" pitchFamily="2" charset="-122"/>
              </a:rPr>
              <a:t>建立现代临床药理学学科基础。</a:t>
            </a:r>
            <a:r>
              <a:rPr lang="zh-CN" altLang="en-US" sz="2000" u="sng" dirty="0">
                <a:highlight>
                  <a:srgbClr val="FFFF00"/>
                </a:highlight>
                <a:latin typeface="Kaiti SC" panose="02010600040101010101" pitchFamily="2" charset="-122"/>
                <a:ea typeface="Kaiti SC" panose="02010600040101010101" pitchFamily="2" charset="-122"/>
              </a:rPr>
              <a:t>创立双盲设计法</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1933 Evans</a:t>
            </a:r>
            <a:r>
              <a:rPr lang="zh-CN" altLang="en-US" sz="2000" dirty="0">
                <a:latin typeface="Kaiti SC" panose="02010600040101010101" pitchFamily="2" charset="-122"/>
                <a:ea typeface="Kaiti SC" panose="02010600040101010101" pitchFamily="2" charset="-122"/>
              </a:rPr>
              <a:t>和</a:t>
            </a:r>
            <a:r>
              <a:rPr lang="en-US" sz="2000" dirty="0" err="1">
                <a:latin typeface="Kaiti SC" panose="02010600040101010101" pitchFamily="2" charset="-122"/>
                <a:ea typeface="Kaiti SC" panose="02010600040101010101" pitchFamily="2" charset="-122"/>
              </a:rPr>
              <a:t>Hoyles</a:t>
            </a:r>
            <a:r>
              <a:rPr lang="zh-CN" altLang="en-US" sz="2000" dirty="0">
                <a:latin typeface="Kaiti SC" panose="02010600040101010101" pitchFamily="2" charset="-122"/>
                <a:ea typeface="Kaiti SC" panose="02010600040101010101" pitchFamily="2" charset="-122"/>
              </a:rPr>
              <a:t>第一次使用</a:t>
            </a:r>
            <a:r>
              <a:rPr lang="zh-CN" altLang="en-US" sz="2000" u="sng" dirty="0">
                <a:highlight>
                  <a:srgbClr val="FFFF00"/>
                </a:highlight>
                <a:latin typeface="Kaiti SC" panose="02010600040101010101" pitchFamily="2" charset="-122"/>
                <a:ea typeface="Kaiti SC" panose="02010600040101010101" pitchFamily="2" charset="-122"/>
              </a:rPr>
              <a:t>安慰剂</a:t>
            </a:r>
            <a:r>
              <a:rPr lang="en-US" altLang="zh-CN" sz="2000" u="sng" dirty="0">
                <a:highlight>
                  <a:srgbClr val="FFFF00"/>
                </a:highlight>
                <a:latin typeface="Kaiti SC" panose="02010600040101010101" pitchFamily="2" charset="-122"/>
                <a:ea typeface="Kaiti SC" panose="02010600040101010101" pitchFamily="2" charset="-122"/>
              </a:rPr>
              <a:t>[placebo]</a:t>
            </a:r>
            <a:r>
              <a:rPr lang="zh-CN" altLang="en-US" sz="2000" dirty="0">
                <a:latin typeface="Kaiti SC" panose="02010600040101010101" pitchFamily="2" charset="-122"/>
                <a:ea typeface="Kaiti SC" panose="02010600040101010101" pitchFamily="2" charset="-122"/>
              </a:rPr>
              <a:t>进行药物临床试验</a:t>
            </a:r>
            <a:r>
              <a:rPr lang="en-US" sz="2000" dirty="0">
                <a:latin typeface="Kaiti SC" panose="02010600040101010101" pitchFamily="2" charset="-122"/>
                <a:ea typeface="Kaiti SC" panose="02010600040101010101" pitchFamily="2" charset="-122"/>
              </a:rPr>
              <a:t> </a:t>
            </a:r>
            <a:r>
              <a:rPr lang="zh-CN" altLang="en-US" sz="2000" dirty="0">
                <a:latin typeface="Kaiti SC" panose="02010600040101010101" pitchFamily="2" charset="-122"/>
                <a:ea typeface="Kaiti SC" panose="02010600040101010101" pitchFamily="2" charset="-122"/>
              </a:rPr>
              <a:t>。</a:t>
            </a: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1948</a:t>
            </a:r>
            <a:r>
              <a:rPr lang="zh-CN" altLang="en-US" sz="2000" dirty="0">
                <a:latin typeface="Kaiti SC" panose="02010600040101010101" pitchFamily="2" charset="-122"/>
                <a:ea typeface="Kaiti SC" panose="02010600040101010101" pitchFamily="2" charset="-122"/>
              </a:rPr>
              <a:t>年，</a:t>
            </a:r>
            <a:r>
              <a:rPr lang="en-US" sz="2000" dirty="0">
                <a:solidFill>
                  <a:srgbClr val="C00000"/>
                </a:solidFill>
                <a:highlight>
                  <a:srgbClr val="00FF00"/>
                </a:highlight>
                <a:latin typeface="Kaiti SC" panose="02010600040101010101" pitchFamily="2" charset="-122"/>
                <a:ea typeface="Kaiti SC" panose="02010600040101010101" pitchFamily="2" charset="-122"/>
              </a:rPr>
              <a:t>A Bradford Hill </a:t>
            </a:r>
            <a:r>
              <a:rPr lang="zh-CN" altLang="en-US" sz="2000" dirty="0">
                <a:latin typeface="Kaiti SC" panose="02010600040101010101" pitchFamily="2" charset="-122"/>
                <a:ea typeface="Kaiti SC" panose="02010600040101010101" pitchFamily="2" charset="-122"/>
              </a:rPr>
              <a:t>在</a:t>
            </a:r>
            <a:r>
              <a:rPr lang="en-US" sz="2000" dirty="0">
                <a:latin typeface="Kaiti SC" panose="02010600040101010101" pitchFamily="2" charset="-122"/>
                <a:ea typeface="Kaiti SC" panose="02010600040101010101" pitchFamily="2" charset="-122"/>
              </a:rPr>
              <a:t>BMJ</a:t>
            </a:r>
            <a:r>
              <a:rPr lang="zh-CN" altLang="en-US" sz="2000" dirty="0">
                <a:latin typeface="Kaiti SC" panose="02010600040101010101" pitchFamily="2" charset="-122"/>
                <a:ea typeface="Kaiti SC" panose="02010600040101010101" pitchFamily="2" charset="-122"/>
              </a:rPr>
              <a:t>上发表“</a:t>
            </a:r>
            <a:r>
              <a:rPr lang="zh-CN" altLang="en-US" sz="2000" dirty="0">
                <a:highlight>
                  <a:srgbClr val="00FF00"/>
                </a:highlight>
                <a:latin typeface="Kaiti SC" panose="02010600040101010101" pitchFamily="2" charset="-122"/>
                <a:ea typeface="Kaiti SC" panose="02010600040101010101" pitchFamily="2" charset="-122"/>
              </a:rPr>
              <a:t>链霉素</a:t>
            </a:r>
            <a:r>
              <a:rPr lang="zh-CN" altLang="en-US" sz="2000" dirty="0">
                <a:latin typeface="Kaiti SC" panose="02010600040101010101" pitchFamily="2" charset="-122"/>
                <a:ea typeface="Kaiti SC" panose="02010600040101010101" pitchFamily="2" charset="-122"/>
              </a:rPr>
              <a:t>治疗肺结核的随机对照试验”</a:t>
            </a:r>
            <a:r>
              <a:rPr lang="en-US" sz="2000" dirty="0">
                <a:latin typeface="Kaiti SC" panose="02010600040101010101" pitchFamily="2" charset="-122"/>
                <a:ea typeface="Kaiti SC" panose="02010600040101010101" pitchFamily="2" charset="-122"/>
              </a:rPr>
              <a:t>[Streptomycin treatment of pulmonary tuberculosis, BMJ, 1948, 2:769]</a:t>
            </a:r>
            <a:r>
              <a:rPr lang="zh-CN" altLang="en-US" sz="2000" dirty="0">
                <a:latin typeface="Kaiti SC" panose="02010600040101010101" pitchFamily="2" charset="-122"/>
                <a:ea typeface="Kaiti SC" panose="02010600040101010101" pitchFamily="2" charset="-122"/>
              </a:rPr>
              <a:t>。第一项随机对照试验</a:t>
            </a:r>
            <a:r>
              <a:rPr lang="en-US" altLang="zh-CN" sz="2000" dirty="0">
                <a:latin typeface="Kaiti SC" panose="02010600040101010101" pitchFamily="2" charset="-122"/>
                <a:ea typeface="Kaiti SC" panose="02010600040101010101" pitchFamily="2" charset="-122"/>
              </a:rPr>
              <a:t>[RCT,</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randomized</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clinical</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trail]</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a:p>
            <a:r>
              <a:rPr lang="en-US" sz="2000" dirty="0">
                <a:latin typeface="Kaiti SC" panose="02010600040101010101" pitchFamily="2" charset="-122"/>
                <a:ea typeface="Kaiti SC" panose="02010600040101010101" pitchFamily="2" charset="-122"/>
              </a:rPr>
              <a:t>1962</a:t>
            </a:r>
            <a:r>
              <a:rPr lang="zh-CN" altLang="en-US" sz="2000" dirty="0">
                <a:latin typeface="Kaiti SC" panose="02010600040101010101" pitchFamily="2" charset="-122"/>
                <a:ea typeface="Kaiti SC" panose="02010600040101010101" pitchFamily="2" charset="-122"/>
              </a:rPr>
              <a:t>， </a:t>
            </a:r>
            <a:r>
              <a:rPr lang="en-US" sz="2000" dirty="0">
                <a:latin typeface="Kaiti SC" panose="02010600040101010101" pitchFamily="2" charset="-122"/>
                <a:ea typeface="Kaiti SC" panose="02010600040101010101" pitchFamily="2" charset="-122"/>
              </a:rPr>
              <a:t>A Bradford Hill</a:t>
            </a:r>
            <a:r>
              <a:rPr lang="zh-CN" altLang="en-US" sz="2000" dirty="0">
                <a:latin typeface="Kaiti SC" panose="02010600040101010101" pitchFamily="2" charset="-122"/>
                <a:ea typeface="Kaiti SC" panose="02010600040101010101" pitchFamily="2" charset="-122"/>
              </a:rPr>
              <a:t>发表</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临床与预防医学统计方法</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r>
              <a:rPr lang="en-US" sz="2000" dirty="0">
                <a:latin typeface="Kaiti SC" panose="02010600040101010101" pitchFamily="2" charset="-122"/>
                <a:ea typeface="Kaiti SC" panose="02010600040101010101" pitchFamily="2" charset="-122"/>
              </a:rPr>
              <a:t>Statistical Methods in Clinical and Preventive Medicine</a:t>
            </a:r>
            <a:r>
              <a:rPr lang="zh-CN" altLang="en-US" sz="2000" dirty="0">
                <a:latin typeface="Kaiti SC" panose="02010600040101010101" pitchFamily="2" charset="-122"/>
                <a:ea typeface="Kaiti SC" panose="02010600040101010101" pitchFamily="2" charset="-122"/>
              </a:rPr>
              <a:t>）。</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B32FC95-0175-D547-86F7-574A53BB92CA}"/>
              </a:ext>
            </a:extLst>
          </p:cNvPr>
          <p:cNvSpPr>
            <a:spLocks noGrp="1"/>
          </p:cNvSpPr>
          <p:nvPr>
            <p:ph type="sldNum" sz="quarter" idx="12"/>
          </p:nvPr>
        </p:nvSpPr>
        <p:spPr/>
        <p:txBody>
          <a:bodyPr/>
          <a:lstStyle/>
          <a:p>
            <a:fld id="{419A3543-2AD2-8842-ABE5-219686FDD7E3}" type="slidenum">
              <a:rPr lang="en-US" smtClean="0"/>
              <a:t>22</a:t>
            </a:fld>
            <a:endParaRPr lang="en-US"/>
          </a:p>
        </p:txBody>
      </p:sp>
    </p:spTree>
    <p:extLst>
      <p:ext uri="{BB962C8B-B14F-4D97-AF65-F5344CB8AC3E}">
        <p14:creationId xmlns:p14="http://schemas.microsoft.com/office/powerpoint/2010/main" val="2801324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0CA9-5BE0-BE43-B104-88A96EF4B0A6}"/>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药物</a:t>
            </a:r>
            <a:r>
              <a:rPr lang="zh-CN" altLang="en-US" dirty="0">
                <a:highlight>
                  <a:srgbClr val="FFFF00"/>
                </a:highlight>
                <a:latin typeface="Kaiti SC" panose="02010600040101010101" pitchFamily="2" charset="-122"/>
                <a:ea typeface="Kaiti SC" panose="02010600040101010101" pitchFamily="2" charset="-122"/>
              </a:rPr>
              <a:t>随机</a:t>
            </a:r>
            <a:r>
              <a:rPr lang="zh-CN" altLang="en-US" dirty="0">
                <a:highlight>
                  <a:srgbClr val="FF00FF"/>
                </a:highlight>
                <a:latin typeface="Kaiti SC" panose="02010600040101010101" pitchFamily="2" charset="-122"/>
                <a:ea typeface="Kaiti SC" panose="02010600040101010101" pitchFamily="2" charset="-122"/>
              </a:rPr>
              <a:t>试验</a:t>
            </a:r>
            <a:r>
              <a:rPr lang="zh-CN" altLang="en-US" dirty="0">
                <a:highlight>
                  <a:srgbClr val="00FF00"/>
                </a:highlight>
                <a:latin typeface="Kaiti SC" panose="02010600040101010101" pitchFamily="2" charset="-122"/>
                <a:ea typeface="Kaiti SC" panose="02010600040101010101" pitchFamily="2" charset="-122"/>
              </a:rPr>
              <a:t>设计</a:t>
            </a:r>
            <a:r>
              <a:rPr lang="zh-CN" altLang="en-US" dirty="0">
                <a:latin typeface="Kaiti SC" panose="02010600040101010101" pitchFamily="2" charset="-122"/>
                <a:ea typeface="Kaiti SC" panose="02010600040101010101" pitchFamily="2" charset="-122"/>
              </a:rPr>
              <a:t>（</a:t>
            </a:r>
            <a:r>
              <a:rPr lang="en-US" altLang="zh-CN" dirty="0">
                <a:highlight>
                  <a:srgbClr val="FFFF00"/>
                </a:highlight>
                <a:latin typeface="Kaiti SC" panose="02010600040101010101" pitchFamily="2" charset="-122"/>
                <a:ea typeface="Kaiti SC" panose="02010600040101010101" pitchFamily="2" charset="-122"/>
              </a:rPr>
              <a:t>R</a:t>
            </a:r>
            <a:r>
              <a:rPr lang="en-US" altLang="zh-CN" dirty="0">
                <a:highlight>
                  <a:srgbClr val="FF00FF"/>
                </a:highlight>
                <a:latin typeface="Kaiti SC" panose="02010600040101010101" pitchFamily="2" charset="-122"/>
                <a:ea typeface="Kaiti SC" panose="02010600040101010101" pitchFamily="2" charset="-122"/>
              </a:rPr>
              <a:t>C</a:t>
            </a:r>
            <a:r>
              <a:rPr lang="en-US" altLang="zh-CN" dirty="0">
                <a:highlight>
                  <a:srgbClr val="00FF00"/>
                </a:highlight>
                <a:latin typeface="Kaiti SC" panose="02010600040101010101" pitchFamily="2" charset="-122"/>
                <a:ea typeface="Kaiti SC" panose="02010600040101010101" pitchFamily="2" charset="-122"/>
              </a:rPr>
              <a:t>T</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317ED5D-15CB-A94A-B4FD-358F607B0991}"/>
              </a:ext>
            </a:extLst>
          </p:cNvPr>
          <p:cNvSpPr>
            <a:spLocks noGrp="1"/>
          </p:cNvSpPr>
          <p:nvPr>
            <p:ph idx="1"/>
          </p:nvPr>
        </p:nvSpPr>
        <p:spPr>
          <a:xfrm>
            <a:off x="838200" y="1825624"/>
            <a:ext cx="10515600" cy="3748458"/>
          </a:xfrm>
        </p:spPr>
        <p:txBody>
          <a:bodyPr>
            <a:normAutofit/>
          </a:bodyPr>
          <a:lstStyle/>
          <a:p>
            <a:r>
              <a:rPr lang="zh-CN" altLang="en-US" dirty="0">
                <a:solidFill>
                  <a:srgbClr val="FF0000"/>
                </a:solidFill>
                <a:latin typeface="Kaiti SC" panose="02010600040101010101" pitchFamily="2" charset="-122"/>
                <a:ea typeface="Kaiti SC" panose="02010600040101010101" pitchFamily="2" charset="-122"/>
              </a:rPr>
              <a:t>随机化</a:t>
            </a:r>
            <a:r>
              <a:rPr lang="en-US" altLang="zh-CN" dirty="0">
                <a:solidFill>
                  <a:srgbClr val="FF0000"/>
                </a:solidFill>
                <a:latin typeface="Kaiti SC" panose="02010600040101010101" pitchFamily="2" charset="-122"/>
                <a:ea typeface="Kaiti SC" panose="02010600040101010101" pitchFamily="2" charset="-122"/>
              </a:rPr>
              <a:t>(randomization)</a:t>
            </a:r>
            <a:br>
              <a:rPr lang="en-US" altLang="zh-CN" dirty="0">
                <a:solidFill>
                  <a:srgbClr val="FF0000"/>
                </a:solidFill>
                <a:latin typeface="Kaiti SC" panose="02010600040101010101" pitchFamily="2" charset="-122"/>
                <a:ea typeface="Kaiti SC" panose="02010600040101010101" pitchFamily="2" charset="-122"/>
              </a:rPr>
            </a:br>
            <a:r>
              <a:rPr lang="zh-CN" altLang="en-US" dirty="0">
                <a:solidFill>
                  <a:srgbClr val="FF0000"/>
                </a:solidFill>
                <a:latin typeface="Kaiti SC" panose="02010600040101010101" pitchFamily="2" charset="-122"/>
                <a:ea typeface="Kaiti SC" panose="02010600040101010101" pitchFamily="2" charset="-122"/>
              </a:rPr>
              <a:t>分组随机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平行设计</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和试验顺序随机</a:t>
            </a:r>
            <a:r>
              <a:rPr lang="en-US" altLang="zh-CN" dirty="0">
                <a:solidFill>
                  <a:srgbClr val="FF0000"/>
                </a:solidFill>
                <a:latin typeface="Kaiti SC" panose="02010600040101010101" pitchFamily="2" charset="-122"/>
                <a:ea typeface="Kaiti SC" panose="02010600040101010101" pitchFamily="2" charset="-122"/>
              </a:rPr>
              <a:t>(</a:t>
            </a:r>
            <a:r>
              <a:rPr lang="zh-CN" altLang="en-US" dirty="0">
                <a:solidFill>
                  <a:srgbClr val="FF0000"/>
                </a:solidFill>
                <a:latin typeface="Kaiti SC" panose="02010600040101010101" pitchFamily="2" charset="-122"/>
                <a:ea typeface="Kaiti SC" panose="02010600040101010101" pitchFamily="2" charset="-122"/>
              </a:rPr>
              <a:t>交叉设计</a:t>
            </a:r>
            <a:r>
              <a:rPr lang="en-US" altLang="zh-CN" dirty="0">
                <a:solidFill>
                  <a:srgbClr val="FF0000"/>
                </a:solidFill>
                <a:latin typeface="Kaiti SC" panose="02010600040101010101" pitchFamily="2" charset="-122"/>
                <a:ea typeface="Kaiti SC" panose="02010600040101010101" pitchFamily="2" charset="-122"/>
              </a:rPr>
              <a:t>)</a:t>
            </a:r>
          </a:p>
          <a:p>
            <a:endParaRPr lang="en-US" altLang="zh-CN" dirty="0">
              <a:solidFill>
                <a:schemeClr val="accent5"/>
              </a:solidFill>
              <a:latin typeface="Kaiti SC" panose="02010600040101010101" pitchFamily="2" charset="-122"/>
              <a:ea typeface="Kaiti SC" panose="02010600040101010101" pitchFamily="2" charset="-122"/>
            </a:endParaRPr>
          </a:p>
          <a:p>
            <a:r>
              <a:rPr lang="zh-CN" altLang="en-US" dirty="0">
                <a:solidFill>
                  <a:schemeClr val="accent5"/>
                </a:solidFill>
                <a:latin typeface="Kaiti SC" panose="02010600040101010101" pitchFamily="2" charset="-122"/>
                <a:ea typeface="Kaiti SC" panose="02010600040101010101" pitchFamily="2" charset="-122"/>
              </a:rPr>
              <a:t>盲法</a:t>
            </a:r>
            <a:r>
              <a:rPr lang="en-US" altLang="zh-CN" dirty="0">
                <a:solidFill>
                  <a:schemeClr val="accent5"/>
                </a:solidFill>
                <a:latin typeface="Kaiti SC" panose="02010600040101010101" pitchFamily="2" charset="-122"/>
                <a:ea typeface="Kaiti SC" panose="02010600040101010101" pitchFamily="2" charset="-122"/>
              </a:rPr>
              <a:t>(blind)</a:t>
            </a:r>
            <a:br>
              <a:rPr lang="en-US" altLang="zh-CN" dirty="0">
                <a:solidFill>
                  <a:schemeClr val="accent5"/>
                </a:solidFill>
                <a:latin typeface="Kaiti SC" panose="02010600040101010101" pitchFamily="2" charset="-122"/>
                <a:ea typeface="Kaiti SC" panose="02010600040101010101" pitchFamily="2" charset="-122"/>
              </a:rPr>
            </a:br>
            <a:r>
              <a:rPr lang="zh-CN" altLang="en-US" dirty="0">
                <a:solidFill>
                  <a:schemeClr val="accent5"/>
                </a:solidFill>
                <a:latin typeface="Kaiti SC" panose="02010600040101010101" pitchFamily="2" charset="-122"/>
                <a:ea typeface="Kaiti SC" panose="02010600040101010101" pitchFamily="2" charset="-122"/>
              </a:rPr>
              <a:t>双盲、单盲、非盲</a:t>
            </a:r>
            <a:endParaRPr lang="en-US" altLang="zh-CN" dirty="0">
              <a:solidFill>
                <a:schemeClr val="accent5"/>
              </a:solidFill>
              <a:latin typeface="Kaiti SC" panose="02010600040101010101" pitchFamily="2" charset="-122"/>
              <a:ea typeface="Kaiti SC" panose="02010600040101010101" pitchFamily="2" charset="-122"/>
            </a:endParaRPr>
          </a:p>
          <a:p>
            <a:endParaRPr lang="en-US" altLang="zh-CN" dirty="0">
              <a:solidFill>
                <a:srgbClr val="FF0000"/>
              </a:solidFill>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对照</a:t>
            </a:r>
            <a:r>
              <a:rPr lang="en-US" altLang="zh-CN" dirty="0">
                <a:latin typeface="Kaiti SC" panose="02010600040101010101" pitchFamily="2" charset="-122"/>
                <a:ea typeface="Kaiti SC" panose="02010600040101010101" pitchFamily="2" charset="-122"/>
              </a:rPr>
              <a:t>(control)</a:t>
            </a:r>
            <a:br>
              <a:rPr lang="en-US" altLang="zh-CN" dirty="0">
                <a:latin typeface="Kaiti SC" panose="02010600040101010101" pitchFamily="2" charset="-122"/>
                <a:ea typeface="Kaiti SC" panose="02010600040101010101" pitchFamily="2" charset="-122"/>
              </a:rPr>
            </a:br>
            <a:r>
              <a:rPr lang="zh-CN" altLang="en-US" dirty="0">
                <a:latin typeface="Kaiti SC" panose="02010600040101010101" pitchFamily="2" charset="-122"/>
                <a:ea typeface="Kaiti SC" panose="02010600040101010101" pitchFamily="2" charset="-122"/>
              </a:rPr>
              <a:t>安慰剂对照，空白对照，剂量对照，阳性药物对照，外部对照</a:t>
            </a:r>
            <a:endParaRPr lang="en-US" altLang="zh-CN" dirty="0">
              <a:latin typeface="Kaiti SC" panose="02010600040101010101" pitchFamily="2" charset="-122"/>
              <a:ea typeface="Kaiti SC" panose="02010600040101010101" pitchFamily="2" charset="-122"/>
            </a:endParaRPr>
          </a:p>
          <a:p>
            <a:pPr marL="0" indent="0">
              <a:buNone/>
            </a:pPr>
            <a:endParaRPr lang="en-US" dirty="0">
              <a:solidFill>
                <a:srgbClr val="FF0000"/>
              </a:solidFill>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D872D716-8F08-7443-B736-4867AF7E991E}"/>
              </a:ext>
            </a:extLst>
          </p:cNvPr>
          <p:cNvSpPr>
            <a:spLocks noGrp="1"/>
          </p:cNvSpPr>
          <p:nvPr>
            <p:ph type="sldNum" sz="quarter" idx="12"/>
          </p:nvPr>
        </p:nvSpPr>
        <p:spPr/>
        <p:txBody>
          <a:bodyPr/>
          <a:lstStyle/>
          <a:p>
            <a:fld id="{419A3543-2AD2-8842-ABE5-219686FDD7E3}" type="slidenum">
              <a:rPr lang="en-US" smtClean="0"/>
              <a:t>23</a:t>
            </a:fld>
            <a:endParaRPr lang="en-US"/>
          </a:p>
        </p:txBody>
      </p:sp>
    </p:spTree>
    <p:extLst>
      <p:ext uri="{BB962C8B-B14F-4D97-AF65-F5344CB8AC3E}">
        <p14:creationId xmlns:p14="http://schemas.microsoft.com/office/powerpoint/2010/main" val="1647422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3B1F-9DCB-0B43-A3F2-88C1F77608B7}"/>
              </a:ext>
            </a:extLst>
          </p:cNvPr>
          <p:cNvSpPr>
            <a:spLocks noGrp="1"/>
          </p:cNvSpPr>
          <p:nvPr>
            <p:ph type="title"/>
          </p:nvPr>
        </p:nvSpPr>
        <p:spPr/>
        <p:txBody>
          <a:bodyPr/>
          <a:lstStyle/>
          <a:p>
            <a:r>
              <a:rPr lang="zh-CN" altLang="en-US">
                <a:latin typeface="Kaiti SC" panose="02010600040101010101" pitchFamily="2" charset="-122"/>
                <a:ea typeface="Kaiti SC" panose="02010600040101010101" pitchFamily="2" charset="-122"/>
              </a:rPr>
              <a:t>百年</a:t>
            </a:r>
            <a:r>
              <a:rPr lang="zh-CN" altLang="en-US" dirty="0">
                <a:latin typeface="Kaiti SC" panose="02010600040101010101" pitchFamily="2" charset="-122"/>
                <a:ea typeface="Kaiti SC" panose="02010600040101010101" pitchFamily="2" charset="-122"/>
              </a:rPr>
              <a:t>前的民间“化学家”</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7BB23B21-AE3C-5542-A51E-0BBD8D25ABBE}"/>
              </a:ext>
            </a:extLst>
          </p:cNvPr>
          <p:cNvSpPr>
            <a:spLocks noGrp="1"/>
          </p:cNvSpPr>
          <p:nvPr>
            <p:ph idx="1"/>
          </p:nvPr>
        </p:nvSpPr>
        <p:spPr/>
        <p:txBody>
          <a:bodyPr>
            <a:normAutofit lnSpcReduction="10000"/>
          </a:bodyPr>
          <a:lstStyle/>
          <a:p>
            <a:r>
              <a:rPr lang="zh-CN" altLang="en-US" dirty="0">
                <a:latin typeface="Kaiti SC" panose="02010600040101010101" pitchFamily="2" charset="-122"/>
                <a:ea typeface="Kaiti SC" panose="02010600040101010101" pitchFamily="2" charset="-122"/>
              </a:rPr>
              <a:t>甲苯酸钠注入坏了的西红柿防腐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泼洒硫酸铜使素菜看起来鲜嫩</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“草莓酱”是没有一点果肉的苹果皮加上葡萄糖</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面包原料加入粉笔灰、尘土、石膏</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红糖里掺杂碾碎的虱子</a:t>
            </a:r>
            <a:endParaRPr lang="en-US" altLang="zh-CN" dirty="0">
              <a:latin typeface="Kaiti SC" panose="02010600040101010101" pitchFamily="2" charset="-122"/>
              <a:ea typeface="Kaiti SC" panose="02010600040101010101" pitchFamily="2" charset="-122"/>
            </a:endParaRPr>
          </a:p>
          <a:p>
            <a:r>
              <a:rPr lang="zh-CN" altLang="en-US" dirty="0">
                <a:latin typeface="Kaiti SC" panose="02010600040101010101" pitchFamily="2" charset="-122"/>
                <a:ea typeface="Kaiti SC" panose="02010600040101010101" pitchFamily="2" charset="-122"/>
              </a:rPr>
              <a:t>肉类加工厂卫生条件不堪</a:t>
            </a:r>
            <a:endParaRPr lang="en-US" altLang="zh-CN"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en-US" dirty="0">
                <a:highlight>
                  <a:srgbClr val="FFFF00"/>
                </a:highlight>
                <a:latin typeface="Kaiti SC" panose="02010600040101010101" pitchFamily="2" charset="-122"/>
                <a:ea typeface="Kaiti SC" panose="02010600040101010101" pitchFamily="2" charset="-122"/>
              </a:rPr>
              <a:t>1906</a:t>
            </a:r>
            <a:r>
              <a:rPr lang="zh-CN" altLang="en-US" dirty="0">
                <a:highlight>
                  <a:srgbClr val="FFFF00"/>
                </a:highlight>
                <a:latin typeface="Kaiti SC" panose="02010600040101010101" pitchFamily="2" charset="-122"/>
                <a:ea typeface="Kaiti SC" panose="02010600040101010101" pitchFamily="2" charset="-122"/>
              </a:rPr>
              <a:t>，</a:t>
            </a:r>
            <a:r>
              <a:rPr lang="en-US" dirty="0">
                <a:highlight>
                  <a:srgbClr val="FFFF00"/>
                </a:highlight>
                <a:latin typeface="Kaiti SC" panose="02010600040101010101" pitchFamily="2" charset="-122"/>
                <a:ea typeface="Kaiti SC" panose="02010600040101010101" pitchFamily="2" charset="-122"/>
              </a:rPr>
              <a:t>Upton Sinclair </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丛林</a:t>
            </a:r>
            <a:r>
              <a:rPr lang="en-US" altLang="zh-CN" dirty="0">
                <a:highlight>
                  <a:srgbClr val="FFFF00"/>
                </a:highlight>
                <a:latin typeface="Kaiti SC" panose="02010600040101010101" pitchFamily="2" charset="-122"/>
                <a:ea typeface="Kaiti SC" panose="02010600040101010101" pitchFamily="2" charset="-122"/>
              </a:rPr>
              <a:t>》</a:t>
            </a:r>
            <a:r>
              <a:rPr lang="zh-CN" altLang="en-US" dirty="0">
                <a:highlight>
                  <a:srgbClr val="FFFF00"/>
                </a:highlight>
                <a:latin typeface="Kaiti SC" panose="02010600040101010101" pitchFamily="2" charset="-122"/>
                <a:ea typeface="Kaiti SC" panose="02010600040101010101" pitchFamily="2" charset="-122"/>
              </a:rPr>
              <a:t>报道了芝加哥肉类加工的恶劣环境。美国成立</a:t>
            </a:r>
            <a:r>
              <a:rPr lang="en-US" dirty="0">
                <a:highlight>
                  <a:srgbClr val="FFFF00"/>
                </a:highlight>
                <a:latin typeface="Kaiti SC" panose="02010600040101010101" pitchFamily="2" charset="-122"/>
                <a:ea typeface="Kaiti SC" panose="02010600040101010101" pitchFamily="2" charset="-122"/>
              </a:rPr>
              <a:t>FDA</a:t>
            </a:r>
            <a:r>
              <a:rPr lang="zh-CN" altLang="en-US" dirty="0">
                <a:highlight>
                  <a:srgbClr val="FFFF00"/>
                </a:highlight>
                <a:latin typeface="Kaiti SC" panose="02010600040101010101" pitchFamily="2" charset="-122"/>
                <a:ea typeface="Kaiti SC" panose="02010600040101010101" pitchFamily="2" charset="-122"/>
              </a:rPr>
              <a:t>。</a:t>
            </a:r>
            <a:endParaRPr lang="en-US" dirty="0">
              <a:highlight>
                <a:srgbClr val="FFFF00"/>
              </a:highlight>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1BB6E163-272F-5747-A37D-E22D598A98B1}"/>
              </a:ext>
            </a:extLst>
          </p:cNvPr>
          <p:cNvSpPr>
            <a:spLocks noGrp="1"/>
          </p:cNvSpPr>
          <p:nvPr>
            <p:ph type="sldNum" sz="quarter" idx="12"/>
          </p:nvPr>
        </p:nvSpPr>
        <p:spPr/>
        <p:txBody>
          <a:bodyPr/>
          <a:lstStyle/>
          <a:p>
            <a:fld id="{419A3543-2AD2-8842-ABE5-219686FDD7E3}" type="slidenum">
              <a:rPr lang="en-US" smtClean="0"/>
              <a:t>24</a:t>
            </a:fld>
            <a:endParaRPr lang="en-US"/>
          </a:p>
        </p:txBody>
      </p:sp>
    </p:spTree>
    <p:extLst>
      <p:ext uri="{BB962C8B-B14F-4D97-AF65-F5344CB8AC3E}">
        <p14:creationId xmlns:p14="http://schemas.microsoft.com/office/powerpoint/2010/main" val="3236673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15BF-25C7-7F42-B5E4-3574683EB1F2}"/>
              </a:ext>
            </a:extLst>
          </p:cNvPr>
          <p:cNvSpPr>
            <a:spLocks noGrp="1"/>
          </p:cNvSpPr>
          <p:nvPr>
            <p:ph type="title"/>
          </p:nvPr>
        </p:nvSpPr>
        <p:spPr/>
        <p:txBody>
          <a:bodyPr/>
          <a:lstStyle/>
          <a:p>
            <a:r>
              <a:rPr lang="en-US" dirty="0" err="1">
                <a:latin typeface="Kaiti SC" panose="02010600040101010101" pitchFamily="2" charset="-122"/>
                <a:ea typeface="Kaiti SC" panose="02010600040101010101" pitchFamily="2" charset="-122"/>
              </a:rPr>
              <a:t>知情同意</a:t>
            </a:r>
            <a:r>
              <a:rPr lang="zh-CN" altLang="en-US" dirty="0">
                <a:latin typeface="Kaiti SC" panose="02010600040101010101" pitchFamily="2" charset="-122"/>
                <a:ea typeface="Kaiti SC" panose="02010600040101010101" pitchFamily="2" charset="-122"/>
              </a:rPr>
              <a:t>书 </a:t>
            </a:r>
            <a:r>
              <a:rPr lang="en-US" altLang="zh-CN" dirty="0">
                <a:latin typeface="Kaiti SC" panose="02010600040101010101" pitchFamily="2" charset="-122"/>
                <a:ea typeface="Kaiti SC" panose="02010600040101010101" pitchFamily="2" charset="-122"/>
              </a:rPr>
              <a:t>[consent</a:t>
            </a:r>
            <a:r>
              <a:rPr lang="zh-CN" altLang="en-US" dirty="0">
                <a:latin typeface="Kaiti SC" panose="02010600040101010101" pitchFamily="2" charset="-122"/>
                <a:ea typeface="Kaiti SC" panose="02010600040101010101" pitchFamily="2" charset="-122"/>
              </a:rPr>
              <a:t> </a:t>
            </a:r>
            <a:r>
              <a:rPr lang="en-US" altLang="zh-CN" dirty="0">
                <a:latin typeface="Kaiti SC" panose="02010600040101010101" pitchFamily="2" charset="-122"/>
                <a:ea typeface="Kaiti SC" panose="02010600040101010101" pitchFamily="2" charset="-122"/>
              </a:rPr>
              <a:t>form]</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45B6E861-4ACB-DA49-9635-203888480D51}"/>
              </a:ext>
            </a:extLst>
          </p:cNvPr>
          <p:cNvSpPr>
            <a:spLocks noGrp="1"/>
          </p:cNvSpPr>
          <p:nvPr>
            <p:ph idx="1"/>
          </p:nvPr>
        </p:nvSpPr>
        <p:spPr/>
        <p:txBody>
          <a:bodyPr>
            <a:normAutofit/>
          </a:bodyPr>
          <a:lstStyle/>
          <a:p>
            <a:r>
              <a:rPr lang="en-US" sz="2400" dirty="0">
                <a:latin typeface="Kaiti SC" panose="02010600040101010101" pitchFamily="2" charset="-122"/>
                <a:ea typeface="Kaiti SC" panose="02010600040101010101" pitchFamily="2" charset="-122"/>
              </a:rPr>
              <a:t>1906</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Upton Sinclair </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丛林</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报道了芝加哥肉类加工的恶劣环境。美国成立</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1937</a:t>
            </a:r>
            <a:r>
              <a:rPr lang="zh-CN" altLang="en-US" sz="2400" dirty="0">
                <a:latin typeface="Kaiti SC" panose="02010600040101010101" pitchFamily="2" charset="-122"/>
                <a:ea typeface="Kaiti SC" panose="02010600040101010101" pitchFamily="2" charset="-122"/>
              </a:rPr>
              <a:t>年，美国“磺胺醑剂”事件，导致</a:t>
            </a:r>
            <a:r>
              <a:rPr lang="en-US" sz="2400" dirty="0">
                <a:latin typeface="Kaiti SC" panose="02010600040101010101" pitchFamily="2" charset="-122"/>
                <a:ea typeface="Kaiti SC" panose="02010600040101010101" pitchFamily="2" charset="-122"/>
              </a:rPr>
              <a:t>107</a:t>
            </a:r>
            <a:r>
              <a:rPr lang="zh-CN" altLang="en-US" sz="2400" dirty="0">
                <a:latin typeface="Kaiti SC" panose="02010600040101010101" pitchFamily="2" charset="-122"/>
                <a:ea typeface="Kaiti SC" panose="02010600040101010101" pitchFamily="2" charset="-122"/>
              </a:rPr>
              <a:t>人死亡。没有药物动物试验。</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20</a:t>
            </a:r>
            <a:r>
              <a:rPr lang="zh-CN" altLang="en-US" sz="2400" dirty="0">
                <a:latin typeface="Kaiti SC" panose="02010600040101010101" pitchFamily="2" charset="-122"/>
                <a:ea typeface="Kaiti SC" panose="02010600040101010101" pitchFamily="2" charset="-122"/>
              </a:rPr>
              <a:t>世纪</a:t>
            </a:r>
            <a:r>
              <a:rPr lang="en-US" sz="2400" dirty="0">
                <a:latin typeface="Kaiti SC" panose="02010600040101010101" pitchFamily="2" charset="-122"/>
                <a:ea typeface="Kaiti SC" panose="02010600040101010101" pitchFamily="2" charset="-122"/>
              </a:rPr>
              <a:t>60</a:t>
            </a:r>
            <a:r>
              <a:rPr lang="zh-CN" altLang="en-US" sz="2400" dirty="0">
                <a:latin typeface="Kaiti SC" panose="02010600040101010101" pitchFamily="2" charset="-122"/>
                <a:ea typeface="Kaiti SC" panose="02010600040101010101" pitchFamily="2" charset="-122"/>
              </a:rPr>
              <a:t>年代，“反应停</a:t>
            </a:r>
            <a:r>
              <a:rPr lang="en-US" sz="2400" dirty="0">
                <a:latin typeface="Kaiti SC" panose="02010600040101010101" pitchFamily="2" charset="-122"/>
                <a:ea typeface="Kaiti SC" panose="02010600040101010101" pitchFamily="2" charset="-122"/>
              </a:rPr>
              <a:t>[thalidomide]</a:t>
            </a:r>
            <a:r>
              <a:rPr lang="zh-CN" altLang="en-US" sz="2400" dirty="0">
                <a:latin typeface="Kaiti SC" panose="02010600040101010101" pitchFamily="2" charset="-122"/>
                <a:ea typeface="Kaiti SC" panose="02010600040101010101" pitchFamily="2" charset="-122"/>
              </a:rPr>
              <a:t>事件”让世界震惊</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导致全世界出现</a:t>
            </a:r>
            <a:r>
              <a:rPr lang="en-US" sz="2400" dirty="0">
                <a:latin typeface="Kaiti SC" panose="02010600040101010101" pitchFamily="2" charset="-122"/>
                <a:ea typeface="Kaiti SC" panose="02010600040101010101" pitchFamily="2" charset="-122"/>
              </a:rPr>
              <a:t>8000</a:t>
            </a:r>
            <a:r>
              <a:rPr lang="zh-CN" altLang="en-US" sz="2400" dirty="0">
                <a:latin typeface="Kaiti SC" panose="02010600040101010101" pitchFamily="2" charset="-122"/>
                <a:ea typeface="Kaiti SC" panose="02010600040101010101" pitchFamily="2" charset="-122"/>
              </a:rPr>
              <a:t>多个短肢畸形儿</a:t>
            </a:r>
            <a:r>
              <a:rPr lang="en-US"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海豹畸形婴儿</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，药物对母体安全不一定对胎儿安全。</a:t>
            </a:r>
            <a:br>
              <a:rPr lang="en-US" altLang="zh-CN" sz="2400" dirty="0">
                <a:latin typeface="Kaiti SC" panose="02010600040101010101" pitchFamily="2" charset="-122"/>
                <a:ea typeface="Kaiti SC" panose="02010600040101010101" pitchFamily="2" charset="-122"/>
              </a:rPr>
            </a:br>
            <a:r>
              <a:rPr lang="en-US" sz="2400" dirty="0">
                <a:latin typeface="Kaiti SC" panose="02010600040101010101" pitchFamily="2" charset="-122"/>
                <a:ea typeface="Kaiti SC" panose="02010600040101010101" pitchFamily="2" charset="-122"/>
              </a:rPr>
              <a:t>1962</a:t>
            </a:r>
            <a:r>
              <a:rPr lang="zh-CN" altLang="en-US" sz="2400" dirty="0">
                <a:latin typeface="Kaiti SC" panose="02010600040101010101" pitchFamily="2" charset="-122"/>
                <a:ea typeface="Kaiti SC" panose="02010600040101010101" pitchFamily="2" charset="-122"/>
              </a:rPr>
              <a:t>年通过</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食品药品法修正案</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a:t>
            </a:r>
            <a:r>
              <a:rPr lang="zh-CN" altLang="en-US" sz="2400" dirty="0">
                <a:highlight>
                  <a:srgbClr val="FFFF00"/>
                </a:highlight>
                <a:latin typeface="Kaiti SC" panose="02010600040101010101" pitchFamily="2" charset="-122"/>
                <a:ea typeface="Kaiti SC" panose="02010600040101010101" pitchFamily="2" charset="-122"/>
              </a:rPr>
              <a:t>不能随意在人身上随意进行药物试验</a:t>
            </a:r>
            <a:r>
              <a:rPr lang="zh-CN" altLang="en-US" sz="2400" dirty="0">
                <a:latin typeface="Kaiti SC" panose="02010600040101010101" pitchFamily="2" charset="-122"/>
                <a:ea typeface="Kaiti SC" panose="02010600040101010101" pitchFamily="2" charset="-122"/>
              </a:rPr>
              <a:t>，临床试验必须通知</a:t>
            </a:r>
            <a:r>
              <a:rPr lang="en-US" sz="2400" dirty="0">
                <a:latin typeface="Kaiti SC" panose="02010600040101010101" pitchFamily="2" charset="-122"/>
                <a:ea typeface="Kaiti SC" panose="02010600040101010101" pitchFamily="2" charset="-122"/>
              </a:rPr>
              <a:t>FDA</a:t>
            </a:r>
            <a:r>
              <a:rPr lang="zh-CN" altLang="en-US" sz="2400" dirty="0">
                <a:latin typeface="Kaiti SC" panose="02010600040101010101" pitchFamily="2" charset="-122"/>
                <a:ea typeface="Kaiti SC" panose="02010600040101010101" pitchFamily="2" charset="-122"/>
              </a:rPr>
              <a:t>，必须征得受试者统一，医生和制药企业必须保留完整的药物临床试验记录。</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015E7979-BD82-284B-A4F1-66149AEA949A}"/>
              </a:ext>
            </a:extLst>
          </p:cNvPr>
          <p:cNvSpPr>
            <a:spLocks noGrp="1"/>
          </p:cNvSpPr>
          <p:nvPr>
            <p:ph type="sldNum" sz="quarter" idx="12"/>
          </p:nvPr>
        </p:nvSpPr>
        <p:spPr/>
        <p:txBody>
          <a:bodyPr/>
          <a:lstStyle/>
          <a:p>
            <a:fld id="{419A3543-2AD2-8842-ABE5-219686FDD7E3}" type="slidenum">
              <a:rPr lang="en-US" smtClean="0"/>
              <a:t>25</a:t>
            </a:fld>
            <a:endParaRPr lang="en-US"/>
          </a:p>
        </p:txBody>
      </p:sp>
    </p:spTree>
    <p:extLst>
      <p:ext uri="{BB962C8B-B14F-4D97-AF65-F5344CB8AC3E}">
        <p14:creationId xmlns:p14="http://schemas.microsoft.com/office/powerpoint/2010/main" val="385771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2655-E4E9-A94F-960A-B3EC2F331DDB}"/>
              </a:ext>
            </a:extLst>
          </p:cNvPr>
          <p:cNvSpPr>
            <a:spLocks noGrp="1"/>
          </p:cNvSpPr>
          <p:nvPr>
            <p:ph type="title"/>
          </p:nvPr>
        </p:nvSpPr>
        <p:spPr/>
        <p:txBody>
          <a:bodyPr/>
          <a:lstStyle/>
          <a:p>
            <a:r>
              <a:rPr lang="zh-CN" altLang="en-US" dirty="0">
                <a:latin typeface="Kaiti SC" panose="02010600040101010101" pitchFamily="2" charset="-122"/>
                <a:ea typeface="Kaiti SC" panose="02010600040101010101" pitchFamily="2" charset="-122"/>
              </a:rPr>
              <a:t>立法</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B01B7215-29CF-B94B-A149-B72D245CC017}"/>
              </a:ext>
            </a:extLst>
          </p:cNvPr>
          <p:cNvSpPr>
            <a:spLocks noGrp="1"/>
          </p:cNvSpPr>
          <p:nvPr>
            <p:ph idx="1"/>
          </p:nvPr>
        </p:nvSpPr>
        <p:spPr/>
        <p:txBody>
          <a:bodyPr>
            <a:normAutofit/>
          </a:bodyPr>
          <a:lstStyle/>
          <a:p>
            <a:r>
              <a:rPr lang="en-US" altLang="zh-CN" sz="2400" dirty="0">
                <a:latin typeface="Kaiti SC" panose="02010600040101010101" pitchFamily="2" charset="-122"/>
                <a:ea typeface="Kaiti SC" panose="02010600040101010101" pitchFamily="2" charset="-122"/>
              </a:rPr>
              <a:t>1948</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纽伦堡法典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，二战产物。</a:t>
            </a:r>
            <a:br>
              <a:rPr lang="en-US" altLang="zh-CN" sz="2400" dirty="0">
                <a:latin typeface="Kaiti SC" panose="02010600040101010101" pitchFamily="2" charset="-122"/>
                <a:ea typeface="Kaiti SC" panose="02010600040101010101" pitchFamily="2" charset="-122"/>
              </a:rPr>
            </a:br>
            <a:endParaRPr lang="en-US" altLang="zh-CN"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1964</a:t>
            </a:r>
            <a:r>
              <a:rPr lang="zh-CN" altLang="en-US" sz="2400" dirty="0">
                <a:latin typeface="Kaiti SC" panose="02010600040101010101" pitchFamily="2" charset="-122"/>
                <a:ea typeface="Kaiti SC" panose="02010600040101010101" pitchFamily="2" charset="-122"/>
              </a:rPr>
              <a:t>年，第</a:t>
            </a:r>
            <a:r>
              <a:rPr lang="en-US" sz="2400" dirty="0">
                <a:latin typeface="Kaiti SC" panose="02010600040101010101" pitchFamily="2" charset="-122"/>
                <a:ea typeface="Kaiti SC" panose="02010600040101010101" pitchFamily="2" charset="-122"/>
              </a:rPr>
              <a:t>18</a:t>
            </a:r>
            <a:r>
              <a:rPr lang="zh-CN" altLang="en-US" sz="2400" dirty="0">
                <a:latin typeface="Kaiti SC" panose="02010600040101010101" pitchFamily="2" charset="-122"/>
                <a:ea typeface="Kaiti SC" panose="02010600040101010101" pitchFamily="2" charset="-122"/>
              </a:rPr>
              <a:t>界世界医学大会</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赫尔辛基宣言</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：独立的伦理委员会，研究者对受试者医疗照顾和责任，书面而非口头知情同意书。</a:t>
            </a:r>
            <a:br>
              <a:rPr lang="en-US" altLang="zh-CN"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1977</a:t>
            </a:r>
            <a:r>
              <a:rPr lang="zh-CN" altLang="en-US" sz="2400" dirty="0">
                <a:latin typeface="Kaiti SC" panose="02010600040101010101" pitchFamily="2" charset="-122"/>
                <a:ea typeface="Kaiti SC" panose="02010600040101010101" pitchFamily="2" charset="-122"/>
              </a:rPr>
              <a:t>年，美国</a:t>
            </a:r>
            <a:r>
              <a:rPr lang="en-US" sz="2400" dirty="0">
                <a:latin typeface="Kaiti SC" panose="02010600040101010101" pitchFamily="2" charset="-122"/>
                <a:ea typeface="Kaiti SC" panose="02010600040101010101" pitchFamily="2" charset="-122"/>
              </a:rPr>
              <a:t>FDA</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联邦管理法典</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药物临床试验管理规范”（</a:t>
            </a:r>
            <a:r>
              <a:rPr lang="en-US" sz="2400" dirty="0">
                <a:latin typeface="Kaiti SC" panose="02010600040101010101" pitchFamily="2" charset="-122"/>
                <a:ea typeface="Kaiti SC" panose="02010600040101010101" pitchFamily="2" charset="-122"/>
              </a:rPr>
              <a:t>Good Clinical Practice</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GCP</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 </a:t>
            </a:r>
            <a:br>
              <a:rPr lang="en-US" sz="2400" dirty="0">
                <a:latin typeface="Kaiti SC" panose="02010600040101010101" pitchFamily="2" charset="-122"/>
                <a:ea typeface="Kaiti SC" panose="02010600040101010101" pitchFamily="2" charset="-122"/>
              </a:rPr>
            </a:br>
            <a:endParaRPr lang="en-US" sz="2400" dirty="0">
              <a:latin typeface="Kaiti SC" panose="02010600040101010101" pitchFamily="2" charset="-122"/>
              <a:ea typeface="Kaiti SC" panose="02010600040101010101" pitchFamily="2" charset="-122"/>
            </a:endParaRPr>
          </a:p>
          <a:p>
            <a:r>
              <a:rPr lang="en-US" sz="2400" dirty="0">
                <a:latin typeface="Kaiti SC" panose="02010600040101010101" pitchFamily="2" charset="-122"/>
                <a:ea typeface="Kaiti SC" panose="02010600040101010101" pitchFamily="2" charset="-122"/>
              </a:rPr>
              <a:t>1995</a:t>
            </a:r>
            <a:r>
              <a:rPr lang="zh-CN" altLang="en-US" sz="2400" dirty="0">
                <a:latin typeface="Kaiti SC" panose="02010600040101010101" pitchFamily="2" charset="-122"/>
                <a:ea typeface="Kaiti SC" panose="02010600040101010101" pitchFamily="2" charset="-122"/>
              </a:rPr>
              <a:t>年，世界卫生组织发布了，“药物临床试验管理规范指南” （</a:t>
            </a:r>
            <a:r>
              <a:rPr lang="en-US" sz="2400" dirty="0">
                <a:latin typeface="Kaiti SC" panose="02010600040101010101" pitchFamily="2" charset="-122"/>
                <a:ea typeface="Kaiti SC" panose="02010600040101010101" pitchFamily="2" charset="-122"/>
              </a:rPr>
              <a:t>WHO </a:t>
            </a:r>
            <a:r>
              <a:rPr lang="en-US" sz="2400" dirty="0" err="1">
                <a:latin typeface="Kaiti SC" panose="02010600040101010101" pitchFamily="2" charset="-122"/>
                <a:ea typeface="Kaiti SC" panose="02010600040101010101" pitchFamily="2" charset="-122"/>
              </a:rPr>
              <a:t>guildline</a:t>
            </a:r>
            <a:r>
              <a:rPr lang="en-US" sz="2400" dirty="0">
                <a:latin typeface="Kaiti SC" panose="02010600040101010101" pitchFamily="2" charset="-122"/>
                <a:ea typeface="Kaiti SC" panose="02010600040101010101" pitchFamily="2" charset="-122"/>
              </a:rPr>
              <a:t> for good clinical practice for trails on pharmaceutical products</a:t>
            </a:r>
            <a:r>
              <a:rPr lang="zh-CN" altLang="en-US" sz="2400" dirty="0">
                <a:latin typeface="Kaiti SC" panose="02010600040101010101" pitchFamily="2" charset="-122"/>
                <a:ea typeface="Kaiti SC" panose="02010600040101010101" pitchFamily="2" charset="-122"/>
              </a:rPr>
              <a:t>，</a:t>
            </a:r>
            <a:r>
              <a:rPr lang="en-US" sz="2400" dirty="0">
                <a:latin typeface="Kaiti SC" panose="02010600040101010101" pitchFamily="2" charset="-122"/>
                <a:ea typeface="Kaiti SC" panose="02010600040101010101" pitchFamily="2" charset="-122"/>
              </a:rPr>
              <a:t>WHOGCP</a:t>
            </a:r>
            <a:r>
              <a:rPr lang="zh-CN" altLang="en-US" sz="2400" dirty="0">
                <a:latin typeface="Kaiti SC" panose="02010600040101010101" pitchFamily="2" charset="-122"/>
                <a:ea typeface="Kaiti SC" panose="02010600040101010101" pitchFamily="2" charset="-122"/>
              </a:rPr>
              <a:t>）。</a:t>
            </a:r>
            <a:endParaRPr lang="en-US" sz="2400" dirty="0">
              <a:latin typeface="Kaiti SC" panose="02010600040101010101" pitchFamily="2" charset="-122"/>
              <a:ea typeface="Kaiti SC" panose="02010600040101010101" pitchFamily="2" charset="-122"/>
            </a:endParaRPr>
          </a:p>
          <a:p>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3BE7BAF-B737-EE43-A440-D7B24ADD5CB9}"/>
              </a:ext>
            </a:extLst>
          </p:cNvPr>
          <p:cNvSpPr>
            <a:spLocks noGrp="1"/>
          </p:cNvSpPr>
          <p:nvPr>
            <p:ph type="sldNum" sz="quarter" idx="12"/>
          </p:nvPr>
        </p:nvSpPr>
        <p:spPr/>
        <p:txBody>
          <a:bodyPr/>
          <a:lstStyle/>
          <a:p>
            <a:fld id="{419A3543-2AD2-8842-ABE5-219686FDD7E3}" type="slidenum">
              <a:rPr lang="en-US" smtClean="0"/>
              <a:t>26</a:t>
            </a:fld>
            <a:endParaRPr lang="en-US"/>
          </a:p>
        </p:txBody>
      </p:sp>
    </p:spTree>
    <p:extLst>
      <p:ext uri="{BB962C8B-B14F-4D97-AF65-F5344CB8AC3E}">
        <p14:creationId xmlns:p14="http://schemas.microsoft.com/office/powerpoint/2010/main" val="79268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F11E-6FBA-9D40-99FA-03777941EE8D}"/>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古今中外名人死亡名录</a:t>
            </a:r>
            <a:r>
              <a:rPr lang="en-US" altLang="zh-CN" dirty="0">
                <a:latin typeface="Kaiti SC" panose="02010600040101010101" pitchFamily="2" charset="-122"/>
                <a:ea typeface="Kaiti SC" panose="02010600040101010101" pitchFamily="2" charset="-122"/>
              </a:rPr>
              <a:t>[</a:t>
            </a:r>
            <a:r>
              <a:rPr lang="zh-CN" altLang="en-US" dirty="0">
                <a:latin typeface="Kaiti SC" panose="02010600040101010101" pitchFamily="2" charset="-122"/>
                <a:ea typeface="Kaiti SC" panose="02010600040101010101" pitchFamily="2" charset="-122"/>
              </a:rPr>
              <a:t>不完全</a:t>
            </a:r>
            <a:r>
              <a:rPr lang="en-US" altLang="zh-CN" dirty="0">
                <a:latin typeface="Kaiti SC" panose="02010600040101010101" pitchFamily="2" charset="-122"/>
                <a:ea typeface="Kaiti SC" panose="02010600040101010101" pitchFamily="2" charset="-122"/>
              </a:rPr>
              <a:t>]</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1F6CB756-F4AE-DC49-802F-33E4D1C6BE9C}"/>
              </a:ext>
            </a:extLst>
          </p:cNvPr>
          <p:cNvSpPr>
            <a:spLocks noGrp="1"/>
          </p:cNvSpPr>
          <p:nvPr>
            <p:ph idx="1"/>
          </p:nvPr>
        </p:nvSpPr>
        <p:spPr>
          <a:xfrm>
            <a:off x="838200" y="1825625"/>
            <a:ext cx="4568687" cy="4351338"/>
          </a:xfrm>
        </p:spPr>
        <p:txBody>
          <a:bodyPr>
            <a:normAutofit/>
          </a:bodyPr>
          <a:lstStyle/>
          <a:p>
            <a:r>
              <a:rPr lang="zh-CN" altLang="en-US" sz="2000" dirty="0">
                <a:latin typeface="Kaiti SC" panose="02010600040101010101" pitchFamily="2" charset="-122"/>
                <a:ea typeface="Kaiti SC" panose="02010600040101010101" pitchFamily="2" charset="-122"/>
              </a:rPr>
              <a:t>秦始皇</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李世民以及跟他一起爱好仙药的子孙</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嘉靖帝</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朱厚熜</a:t>
            </a:r>
            <a:r>
              <a:rPr lang="en-US" altLang="zh-CN" sz="200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后期，长期服用有砒霜，水银，雄黄，朱砂的丹药，嘉靖帝的身体每况愈下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雍正</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以及其他很多“万岁”们</a:t>
            </a:r>
            <a:endParaRPr lang="en-US" altLang="zh-CN" sz="2000" dirty="0">
              <a:latin typeface="Kaiti SC" panose="02010600040101010101" pitchFamily="2" charset="-122"/>
              <a:ea typeface="Kaiti SC" panose="02010600040101010101" pitchFamily="2" charset="-122"/>
            </a:endParaRPr>
          </a:p>
          <a:p>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66BFF8A2-6B67-CE4C-A5F3-32078BDA5A26}"/>
              </a:ext>
            </a:extLst>
          </p:cNvPr>
          <p:cNvSpPr>
            <a:spLocks noGrp="1"/>
          </p:cNvSpPr>
          <p:nvPr>
            <p:ph type="sldNum" sz="quarter" idx="12"/>
          </p:nvPr>
        </p:nvSpPr>
        <p:spPr/>
        <p:txBody>
          <a:bodyPr/>
          <a:lstStyle/>
          <a:p>
            <a:fld id="{419A3543-2AD2-8842-ABE5-219686FDD7E3}" type="slidenum">
              <a:rPr lang="en-US" smtClean="0"/>
              <a:t>3</a:t>
            </a:fld>
            <a:endParaRPr lang="en-US"/>
          </a:p>
        </p:txBody>
      </p:sp>
      <p:sp>
        <p:nvSpPr>
          <p:cNvPr id="5" name="Content Placeholder 2">
            <a:extLst>
              <a:ext uri="{FF2B5EF4-FFF2-40B4-BE49-F238E27FC236}">
                <a16:creationId xmlns:a16="http://schemas.microsoft.com/office/drawing/2014/main" id="{79E9FF4A-6AB0-EA44-8FE1-1356BF70EDA9}"/>
              </a:ext>
            </a:extLst>
          </p:cNvPr>
          <p:cNvSpPr txBox="1">
            <a:spLocks/>
          </p:cNvSpPr>
          <p:nvPr/>
        </p:nvSpPr>
        <p:spPr>
          <a:xfrm>
            <a:off x="6636034" y="1832253"/>
            <a:ext cx="45686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Kaiti SC" panose="02010600040101010101" pitchFamily="2" charset="-122"/>
                <a:ea typeface="Kaiti SC" panose="02010600040101010101" pitchFamily="2" charset="-122"/>
              </a:rPr>
              <a:t>亚历山大大帝</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克伦威尔</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疟疾</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华盛顿</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zh-CN" altLang="en-US" sz="2000" dirty="0">
                <a:latin typeface="Kaiti SC" panose="02010600040101010101" pitchFamily="2" charset="-122"/>
                <a:ea typeface="Kaiti SC" panose="02010600040101010101" pitchFamily="2" charset="-122"/>
              </a:rPr>
              <a:t>詹姆斯</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波尔克</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霍乱</a:t>
            </a:r>
            <a:r>
              <a:rPr lang="en-US" altLang="zh-CN" sz="2000" dirty="0">
                <a:latin typeface="Kaiti SC" panose="02010600040101010101" pitchFamily="2" charset="-122"/>
                <a:ea typeface="Kaiti SC" panose="02010600040101010101" pitchFamily="2" charset="-122"/>
              </a:rPr>
              <a:t>]</a:t>
            </a:r>
          </a:p>
          <a:p>
            <a:endParaRPr lang="en-US" sz="2000"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189144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B73E-129A-EE41-BFD4-8DB18949B6FF}"/>
              </a:ext>
            </a:extLst>
          </p:cNvPr>
          <p:cNvSpPr>
            <a:spLocks noGrp="1"/>
          </p:cNvSpPr>
          <p:nvPr>
            <p:ph type="title"/>
          </p:nvPr>
        </p:nvSpPr>
        <p:spPr/>
        <p:txBody>
          <a:bodyPr>
            <a:normAutofit/>
          </a:bodyPr>
          <a:lstStyle/>
          <a:p>
            <a:pPr algn="ctr"/>
            <a:r>
              <a:rPr lang="zh-CN" altLang="en-US" sz="3600" dirty="0">
                <a:latin typeface="Kaiti SC" panose="02010600040101010101" pitchFamily="2" charset="-122"/>
                <a:ea typeface="Kaiti SC" panose="02010600040101010101" pitchFamily="2" charset="-122"/>
              </a:rPr>
              <a:t>无所不能的理发师</a:t>
            </a:r>
            <a:endParaRPr lang="en-US" sz="3600" dirty="0">
              <a:latin typeface="Kaiti SC" panose="02010600040101010101" pitchFamily="2" charset="-122"/>
              <a:ea typeface="Kaiti SC" panose="02010600040101010101" pitchFamily="2" charset="-122"/>
            </a:endParaRPr>
          </a:p>
        </p:txBody>
      </p:sp>
      <p:pic>
        <p:nvPicPr>
          <p:cNvPr id="6" name="Content Placeholder 5">
            <a:extLst>
              <a:ext uri="{FF2B5EF4-FFF2-40B4-BE49-F238E27FC236}">
                <a16:creationId xmlns:a16="http://schemas.microsoft.com/office/drawing/2014/main" id="{00D42C99-10CF-8347-B9D4-889819183D8B}"/>
              </a:ext>
            </a:extLst>
          </p:cNvPr>
          <p:cNvPicPr>
            <a:picLocks noGrp="1" noChangeAspect="1"/>
          </p:cNvPicPr>
          <p:nvPr>
            <p:ph idx="1"/>
          </p:nvPr>
        </p:nvPicPr>
        <p:blipFill>
          <a:blip r:embed="rId2"/>
          <a:stretch>
            <a:fillRect/>
          </a:stretch>
        </p:blipFill>
        <p:spPr>
          <a:xfrm>
            <a:off x="5118210" y="4386470"/>
            <a:ext cx="1385449" cy="1441569"/>
          </a:xfrm>
        </p:spPr>
      </p:pic>
      <p:sp>
        <p:nvSpPr>
          <p:cNvPr id="4" name="Slide Number Placeholder 3">
            <a:extLst>
              <a:ext uri="{FF2B5EF4-FFF2-40B4-BE49-F238E27FC236}">
                <a16:creationId xmlns:a16="http://schemas.microsoft.com/office/drawing/2014/main" id="{09E9D1EC-808C-F04A-95CC-A8C14673B513}"/>
              </a:ext>
            </a:extLst>
          </p:cNvPr>
          <p:cNvSpPr>
            <a:spLocks noGrp="1"/>
          </p:cNvSpPr>
          <p:nvPr>
            <p:ph type="sldNum" sz="quarter" idx="12"/>
          </p:nvPr>
        </p:nvSpPr>
        <p:spPr/>
        <p:txBody>
          <a:bodyPr/>
          <a:lstStyle/>
          <a:p>
            <a:fld id="{419A3543-2AD2-8842-ABE5-219686FDD7E3}" type="slidenum">
              <a:rPr lang="en-US" smtClean="0"/>
              <a:t>4</a:t>
            </a:fld>
            <a:endParaRPr lang="en-US"/>
          </a:p>
        </p:txBody>
      </p:sp>
      <p:pic>
        <p:nvPicPr>
          <p:cNvPr id="8" name="Picture 7">
            <a:extLst>
              <a:ext uri="{FF2B5EF4-FFF2-40B4-BE49-F238E27FC236}">
                <a16:creationId xmlns:a16="http://schemas.microsoft.com/office/drawing/2014/main" id="{FD158EC8-86D7-6044-ACB6-269720ED4CBF}"/>
              </a:ext>
            </a:extLst>
          </p:cNvPr>
          <p:cNvPicPr>
            <a:picLocks noChangeAspect="1"/>
          </p:cNvPicPr>
          <p:nvPr/>
        </p:nvPicPr>
        <p:blipFill>
          <a:blip r:embed="rId3"/>
          <a:stretch>
            <a:fillRect/>
          </a:stretch>
        </p:blipFill>
        <p:spPr>
          <a:xfrm>
            <a:off x="4379568" y="2193237"/>
            <a:ext cx="3006359" cy="2126972"/>
          </a:xfrm>
          <a:prstGeom prst="rect">
            <a:avLst/>
          </a:prstGeom>
        </p:spPr>
      </p:pic>
      <p:pic>
        <p:nvPicPr>
          <p:cNvPr id="10" name="Picture 9">
            <a:extLst>
              <a:ext uri="{FF2B5EF4-FFF2-40B4-BE49-F238E27FC236}">
                <a16:creationId xmlns:a16="http://schemas.microsoft.com/office/drawing/2014/main" id="{3B5CDCBF-15CB-0046-AD8E-4B141C3CC3BC}"/>
              </a:ext>
            </a:extLst>
          </p:cNvPr>
          <p:cNvPicPr>
            <a:picLocks noChangeAspect="1"/>
          </p:cNvPicPr>
          <p:nvPr/>
        </p:nvPicPr>
        <p:blipFill>
          <a:blip r:embed="rId4"/>
          <a:stretch>
            <a:fillRect/>
          </a:stretch>
        </p:blipFill>
        <p:spPr>
          <a:xfrm>
            <a:off x="1216715" y="2029578"/>
            <a:ext cx="2469818" cy="4039915"/>
          </a:xfrm>
          <a:prstGeom prst="rect">
            <a:avLst/>
          </a:prstGeom>
        </p:spPr>
      </p:pic>
      <p:pic>
        <p:nvPicPr>
          <p:cNvPr id="13" name="Picture 12">
            <a:extLst>
              <a:ext uri="{FF2B5EF4-FFF2-40B4-BE49-F238E27FC236}">
                <a16:creationId xmlns:a16="http://schemas.microsoft.com/office/drawing/2014/main" id="{42B70D53-984A-EA4B-8772-2B19BE52FC0B}"/>
              </a:ext>
            </a:extLst>
          </p:cNvPr>
          <p:cNvPicPr>
            <a:picLocks noChangeAspect="1"/>
          </p:cNvPicPr>
          <p:nvPr/>
        </p:nvPicPr>
        <p:blipFill>
          <a:blip r:embed="rId5"/>
          <a:stretch>
            <a:fillRect/>
          </a:stretch>
        </p:blipFill>
        <p:spPr>
          <a:xfrm>
            <a:off x="8348870" y="2300146"/>
            <a:ext cx="2364409" cy="3202130"/>
          </a:xfrm>
          <a:prstGeom prst="rect">
            <a:avLst/>
          </a:prstGeom>
        </p:spPr>
      </p:pic>
    </p:spTree>
    <p:extLst>
      <p:ext uri="{BB962C8B-B14F-4D97-AF65-F5344CB8AC3E}">
        <p14:creationId xmlns:p14="http://schemas.microsoft.com/office/powerpoint/2010/main" val="30299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2216-D60F-C74A-B79E-B6DBF977DD20}"/>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华盛顿的血，不太流的出来了</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8376E1C3-7DAA-5F4E-AA21-6443861116AE}"/>
              </a:ext>
            </a:extLst>
          </p:cNvPr>
          <p:cNvSpPr>
            <a:spLocks noGrp="1"/>
          </p:cNvSpPr>
          <p:nvPr>
            <p:ph idx="1"/>
          </p:nvPr>
        </p:nvSpPr>
        <p:spPr>
          <a:xfrm>
            <a:off x="838200" y="1825625"/>
            <a:ext cx="7512482" cy="4351338"/>
          </a:xfrm>
        </p:spPr>
        <p:txBody>
          <a:bodyPr>
            <a:normAutofit fontScale="92500" lnSpcReduction="10000"/>
          </a:bodyPr>
          <a:lstStyle/>
          <a:p>
            <a:r>
              <a:rPr lang="en-US" altLang="zh-CN" sz="2000" dirty="0">
                <a:latin typeface="Kaiti SC" panose="02010600040101010101" pitchFamily="2" charset="-122"/>
                <a:ea typeface="Kaiti SC" panose="02010600040101010101" pitchFamily="2" charset="-122"/>
              </a:rPr>
              <a:t>1799.12.12</a:t>
            </a:r>
            <a:r>
              <a:rPr lang="zh-CN" altLang="en-US" sz="2000" dirty="0">
                <a:latin typeface="Kaiti SC" panose="02010600040101010101" pitchFamily="2" charset="-122"/>
                <a:ea typeface="Kaiti SC" panose="02010600040101010101" pitchFamily="2" charset="-122"/>
              </a:rPr>
              <a:t>，雨雪，淋雨，没换衣服就吃完饭</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12.13,</a:t>
            </a:r>
            <a:r>
              <a:rPr lang="zh-CN" altLang="en-US" sz="2000" dirty="0">
                <a:latin typeface="Kaiti SC" panose="02010600040101010101" pitchFamily="2" charset="-122"/>
                <a:ea typeface="Kaiti SC" panose="02010600040101010101" pitchFamily="2" charset="-122"/>
              </a:rPr>
              <a:t> 不舒服，家里蹲一天</a:t>
            </a: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2~3am</a:t>
            </a:r>
            <a:r>
              <a:rPr lang="zh-CN" altLang="en-US" sz="2000" dirty="0">
                <a:latin typeface="Kaiti SC" panose="02010600040101010101" pitchFamily="2" charset="-122"/>
                <a:ea typeface="Kaiti SC" panose="02010600040101010101" pitchFamily="2" charset="-122"/>
              </a:rPr>
              <a:t>，“老婆，我有点不舒服</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早上，叫来庄园主管，</a:t>
            </a:r>
            <a:r>
              <a:rPr lang="zh-CN" altLang="en-US" sz="2000" dirty="0">
                <a:highlight>
                  <a:srgbClr val="FF00FF"/>
                </a:highlight>
                <a:latin typeface="Kaiti SC" panose="02010600040101010101" pitchFamily="2" charset="-122"/>
                <a:ea typeface="Kaiti SC" panose="02010600040101010101" pitchFamily="2" charset="-122"/>
              </a:rPr>
              <a:t>放血</a:t>
            </a:r>
            <a:r>
              <a:rPr lang="en-US" altLang="zh-CN" sz="2000" dirty="0">
                <a:latin typeface="Kaiti SC" panose="02010600040101010101" pitchFamily="2" charset="-122"/>
                <a:ea typeface="Kaiti SC" panose="02010600040101010101" pitchFamily="2" charset="-122"/>
              </a:rPr>
              <a:t>1/3</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午饭前，第一个医生到，</a:t>
            </a:r>
            <a:r>
              <a:rPr lang="zh-CN" altLang="en-US" sz="2000" dirty="0">
                <a:highlight>
                  <a:srgbClr val="FF00FF"/>
                </a:highlight>
                <a:latin typeface="Kaiti SC" panose="02010600040101010101" pitchFamily="2" charset="-122"/>
                <a:ea typeface="Kaiti SC" panose="02010600040101010101" pitchFamily="2" charset="-122"/>
              </a:rPr>
              <a:t>放血</a:t>
            </a:r>
            <a:r>
              <a:rPr lang="zh-CN" altLang="en-US" sz="2000" dirty="0">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又</a:t>
            </a:r>
            <a:r>
              <a:rPr lang="en-US" altLang="zh-CN" sz="2000" dirty="0">
                <a:latin typeface="Kaiti SC" panose="02010600040101010101" pitchFamily="2" charset="-122"/>
                <a:ea typeface="Kaiti SC" panose="02010600040101010101" pitchFamily="2" charset="-122"/>
              </a:rPr>
              <a:t>1/4</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晌午，第二个医生到，</a:t>
            </a:r>
            <a:r>
              <a:rPr lang="zh-CN" altLang="en-US" sz="2000" dirty="0">
                <a:highlight>
                  <a:srgbClr val="FF00FF"/>
                </a:highlight>
                <a:latin typeface="Kaiti SC" panose="02010600040101010101" pitchFamily="2" charset="-122"/>
                <a:ea typeface="Kaiti SC" panose="02010600040101010101" pitchFamily="2" charset="-122"/>
              </a:rPr>
              <a:t>放血</a:t>
            </a:r>
            <a:r>
              <a:rPr lang="en-US" altLang="zh-CN" sz="2000" dirty="0">
                <a:latin typeface="Kaiti SC" panose="02010600040101010101" pitchFamily="2" charset="-122"/>
                <a:ea typeface="Kaiti SC" panose="02010600040101010101" pitchFamily="2" charset="-122"/>
              </a:rPr>
              <a:t>1</a:t>
            </a:r>
            <a:r>
              <a:rPr lang="zh-CN" altLang="en-US" sz="2000" dirty="0">
                <a:latin typeface="Kaiti SC" panose="02010600040101010101" pitchFamily="2" charset="-122"/>
                <a:ea typeface="Kaiti SC" panose="02010600040101010101" pitchFamily="2" charset="-122"/>
              </a:rPr>
              <a:t>升</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highlight>
                  <a:srgbClr val="FFFF00"/>
                </a:highlight>
                <a:latin typeface="Kaiti SC" panose="02010600040101010101" pitchFamily="2" charset="-122"/>
                <a:ea typeface="Kaiti SC" panose="02010600040101010101" pitchFamily="2" charset="-122"/>
              </a:rPr>
              <a:t>水银</a:t>
            </a:r>
            <a:r>
              <a:rPr lang="zh-CN" altLang="en-US" sz="2000" dirty="0">
                <a:latin typeface="Kaiti SC" panose="02010600040101010101" pitchFamily="2" charset="-122"/>
                <a:ea typeface="Kaiti SC" panose="02010600040101010101" pitchFamily="2" charset="-122"/>
              </a:rPr>
              <a:t>让他腹泻，药物让他呕吐</a:t>
            </a:r>
            <a:br>
              <a:rPr lang="en-US" altLang="zh-CN" sz="2000" dirty="0">
                <a:latin typeface="Kaiti SC" panose="02010600040101010101" pitchFamily="2" charset="-122"/>
                <a:ea typeface="Kaiti SC" panose="02010600040101010101" pitchFamily="2" charset="-122"/>
              </a:rPr>
            </a:br>
            <a:r>
              <a:rPr lang="zh-CN" altLang="en-US" sz="2000" dirty="0">
                <a:highlight>
                  <a:srgbClr val="00FF00"/>
                </a:highlight>
                <a:latin typeface="Kaiti SC" panose="02010600040101010101" pitchFamily="2" charset="-122"/>
                <a:ea typeface="Kaiti SC" panose="02010600040101010101" pitchFamily="2" charset="-122"/>
              </a:rPr>
              <a:t>滚烫的杯子</a:t>
            </a:r>
            <a:r>
              <a:rPr lang="zh-CN" altLang="en-US" sz="2000" dirty="0">
                <a:latin typeface="Kaiti SC" panose="02010600040101010101" pitchFamily="2" charset="-122"/>
                <a:ea typeface="Kaiti SC" panose="02010600040101010101" pitchFamily="2" charset="-122"/>
              </a:rPr>
              <a:t>覆在他的肌肉上，吸出充血的水泡</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晚上，再次切开血管</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静脉或者动脉</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。血不大流的出来了耶</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 </a:t>
            </a:r>
            <a:br>
              <a:rPr lang="en-US" altLang="zh-CN" sz="2000" dirty="0">
                <a:latin typeface="Kaiti SC" panose="02010600040101010101" pitchFamily="2" charset="-122"/>
                <a:ea typeface="Kaiti SC" panose="02010600040101010101" pitchFamily="2" charset="-122"/>
              </a:rPr>
            </a:br>
            <a:r>
              <a:rPr lang="zh-CN" altLang="en-US" sz="2000" dirty="0">
                <a:solidFill>
                  <a:srgbClr val="FF0000"/>
                </a:solidFill>
                <a:latin typeface="Kaiti SC" panose="02010600040101010101" pitchFamily="2" charset="-122"/>
                <a:ea typeface="Kaiti SC" panose="02010600040101010101" pitchFamily="2" charset="-122"/>
              </a:rPr>
              <a:t>人体总共约</a:t>
            </a:r>
            <a:r>
              <a:rPr lang="en-US" altLang="zh-CN" sz="2000" dirty="0">
                <a:solidFill>
                  <a:srgbClr val="FF0000"/>
                </a:solidFill>
                <a:latin typeface="Kaiti SC" panose="02010600040101010101" pitchFamily="2" charset="-122"/>
                <a:ea typeface="Kaiti SC" panose="02010600040101010101" pitchFamily="2" charset="-122"/>
              </a:rPr>
              <a:t>5</a:t>
            </a:r>
            <a:r>
              <a:rPr lang="zh-CN" altLang="en-US" sz="2000" dirty="0">
                <a:solidFill>
                  <a:srgbClr val="FF0000"/>
                </a:solidFill>
                <a:latin typeface="Kaiti SC" panose="02010600040101010101" pitchFamily="2" charset="-122"/>
                <a:ea typeface="Kaiti SC" panose="02010600040101010101" pitchFamily="2" charset="-122"/>
              </a:rPr>
              <a:t>升血</a:t>
            </a: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，放掉一半还能撑这么久</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latin typeface="Kaiti SC" panose="02010600040101010101" pitchFamily="2" charset="-122"/>
                <a:ea typeface="Kaiti SC" panose="02010600040101010101" pitchFamily="2" charset="-122"/>
              </a:rPr>
              <a:t>12.14</a:t>
            </a:r>
            <a:r>
              <a:rPr lang="zh-CN" altLang="en-US" sz="2000" dirty="0">
                <a:latin typeface="Kaiti SC" panose="02010600040101010101" pitchFamily="2" charset="-122"/>
                <a:ea typeface="Kaiti SC" panose="02010600040101010101" pitchFamily="2" charset="-122"/>
              </a:rPr>
              <a:t> 晚上，“伙计们，不麻烦你们了！”</a:t>
            </a:r>
            <a:br>
              <a:rPr lang="en-US"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10pm,</a:t>
            </a:r>
            <a:r>
              <a:rPr lang="zh-CN" altLang="en-US" sz="2000" dirty="0">
                <a:latin typeface="Kaiti SC" panose="02010600040101010101" pitchFamily="2" charset="-122"/>
                <a:ea typeface="Kaiti SC" panose="02010600040101010101" pitchFamily="2" charset="-122"/>
              </a:rPr>
              <a:t> 美国国父华盛顿死了</a:t>
            </a: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279C7E03-6F74-D44A-AB87-698510D9998B}"/>
              </a:ext>
            </a:extLst>
          </p:cNvPr>
          <p:cNvSpPr>
            <a:spLocks noGrp="1"/>
          </p:cNvSpPr>
          <p:nvPr>
            <p:ph type="sldNum" sz="quarter" idx="12"/>
          </p:nvPr>
        </p:nvSpPr>
        <p:spPr/>
        <p:txBody>
          <a:bodyPr/>
          <a:lstStyle/>
          <a:p>
            <a:fld id="{419A3543-2AD2-8842-ABE5-219686FDD7E3}" type="slidenum">
              <a:rPr lang="en-US" smtClean="0"/>
              <a:t>5</a:t>
            </a:fld>
            <a:endParaRPr lang="en-US"/>
          </a:p>
        </p:txBody>
      </p:sp>
      <p:pic>
        <p:nvPicPr>
          <p:cNvPr id="5" name="Picture 4">
            <a:extLst>
              <a:ext uri="{FF2B5EF4-FFF2-40B4-BE49-F238E27FC236}">
                <a16:creationId xmlns:a16="http://schemas.microsoft.com/office/drawing/2014/main" id="{1DDF4C97-54DF-4A46-BE8B-E59C6609426A}"/>
              </a:ext>
            </a:extLst>
          </p:cNvPr>
          <p:cNvPicPr>
            <a:picLocks noChangeAspect="1"/>
          </p:cNvPicPr>
          <p:nvPr/>
        </p:nvPicPr>
        <p:blipFill>
          <a:blip r:embed="rId2"/>
          <a:stretch>
            <a:fillRect/>
          </a:stretch>
        </p:blipFill>
        <p:spPr>
          <a:xfrm>
            <a:off x="8527144" y="2164535"/>
            <a:ext cx="2685901" cy="3429000"/>
          </a:xfrm>
          <a:prstGeom prst="rect">
            <a:avLst/>
          </a:prstGeom>
        </p:spPr>
      </p:pic>
    </p:spTree>
    <p:extLst>
      <p:ext uri="{BB962C8B-B14F-4D97-AF65-F5344CB8AC3E}">
        <p14:creationId xmlns:p14="http://schemas.microsoft.com/office/powerpoint/2010/main" val="384174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3D9E-A02D-F940-AC1A-4B2EA59CFA05}"/>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康熙的小幸运</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5C77712D-A42B-F642-8605-660D613EC827}"/>
              </a:ext>
            </a:extLst>
          </p:cNvPr>
          <p:cNvSpPr>
            <a:spLocks noGrp="1"/>
          </p:cNvSpPr>
          <p:nvPr>
            <p:ph idx="1"/>
          </p:nvPr>
        </p:nvSpPr>
        <p:spPr>
          <a:xfrm>
            <a:off x="838200" y="2236443"/>
            <a:ext cx="10515600" cy="4351338"/>
          </a:xfrm>
        </p:spPr>
        <p:txBody>
          <a:bodyPr>
            <a:normAutofit/>
          </a:bodyPr>
          <a:lstStyle/>
          <a:p>
            <a:r>
              <a:rPr lang="en-US" altLang="zh-CN" sz="2400" dirty="0">
                <a:latin typeface="Kaiti SC" panose="02010600040101010101" pitchFamily="2" charset="-122"/>
                <a:ea typeface="Kaiti SC" panose="02010600040101010101" pitchFamily="2" charset="-122"/>
              </a:rPr>
              <a:t>1693</a:t>
            </a:r>
            <a:r>
              <a:rPr lang="zh-CN" altLang="en-US" sz="2400" dirty="0">
                <a:latin typeface="Kaiti SC" panose="02010600040101010101" pitchFamily="2" charset="-122"/>
                <a:ea typeface="Kaiti SC" panose="02010600040101010101" pitchFamily="2" charset="-122"/>
              </a:rPr>
              <a:t>年，康熙三十一年，康熙得了疟疾，</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宫廷太医无法医治</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两名传教士献上金鸡纳霜（奎宁）</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康熙被治愈，第二次与死神擦肩而过</a:t>
            </a:r>
            <a:endParaRPr lang="en-US" sz="24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C8E59873-9E11-C34E-9F8E-F9DF4B8AA306}"/>
              </a:ext>
            </a:extLst>
          </p:cNvPr>
          <p:cNvSpPr>
            <a:spLocks noGrp="1"/>
          </p:cNvSpPr>
          <p:nvPr>
            <p:ph type="sldNum" sz="quarter" idx="12"/>
          </p:nvPr>
        </p:nvSpPr>
        <p:spPr/>
        <p:txBody>
          <a:bodyPr/>
          <a:lstStyle/>
          <a:p>
            <a:fld id="{419A3543-2AD2-8842-ABE5-219686FDD7E3}" type="slidenum">
              <a:rPr lang="en-US" smtClean="0"/>
              <a:t>6</a:t>
            </a:fld>
            <a:endParaRPr lang="en-US"/>
          </a:p>
        </p:txBody>
      </p:sp>
      <p:pic>
        <p:nvPicPr>
          <p:cNvPr id="6" name="Picture 5">
            <a:extLst>
              <a:ext uri="{FF2B5EF4-FFF2-40B4-BE49-F238E27FC236}">
                <a16:creationId xmlns:a16="http://schemas.microsoft.com/office/drawing/2014/main" id="{5EF1AEE5-867F-C048-A855-29E4E1B1BEEB}"/>
              </a:ext>
            </a:extLst>
          </p:cNvPr>
          <p:cNvPicPr>
            <a:picLocks noChangeAspect="1"/>
          </p:cNvPicPr>
          <p:nvPr/>
        </p:nvPicPr>
        <p:blipFill>
          <a:blip r:embed="rId3"/>
          <a:stretch>
            <a:fillRect/>
          </a:stretch>
        </p:blipFill>
        <p:spPr>
          <a:xfrm>
            <a:off x="8879962" y="2308856"/>
            <a:ext cx="2743200" cy="1783080"/>
          </a:xfrm>
          <a:prstGeom prst="rect">
            <a:avLst/>
          </a:prstGeom>
        </p:spPr>
      </p:pic>
    </p:spTree>
    <p:extLst>
      <p:ext uri="{BB962C8B-B14F-4D97-AF65-F5344CB8AC3E}">
        <p14:creationId xmlns:p14="http://schemas.microsoft.com/office/powerpoint/2010/main" val="2468060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5CF8-73FC-1144-9966-EAD5AA902E9A}"/>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现代药物开发程序</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FB4E8C69-A271-F649-A32A-F98A277D5F24}"/>
              </a:ext>
            </a:extLst>
          </p:cNvPr>
          <p:cNvSpPr>
            <a:spLocks noGrp="1"/>
          </p:cNvSpPr>
          <p:nvPr>
            <p:ph idx="1"/>
          </p:nvPr>
        </p:nvSpPr>
        <p:spPr>
          <a:xfrm>
            <a:off x="838200" y="1352811"/>
            <a:ext cx="7654447" cy="5368664"/>
          </a:xfrm>
        </p:spPr>
        <p:txBody>
          <a:bodyPr>
            <a:normAutofit fontScale="85000" lnSpcReduction="20000"/>
          </a:bodyPr>
          <a:lstStyle/>
          <a:p>
            <a:r>
              <a:rPr lang="en-US" altLang="zh-CN" sz="2000" b="1" u="sng" dirty="0">
                <a:latin typeface="Kaiti SC" panose="02010600040101010101" pitchFamily="2" charset="-122"/>
                <a:ea typeface="Kaiti SC" panose="02010600040101010101" pitchFamily="2" charset="-122"/>
              </a:rPr>
              <a:t>1</a:t>
            </a:r>
            <a:r>
              <a:rPr lang="zh-CN" altLang="en-US" sz="2000" b="1" u="sng" dirty="0">
                <a:latin typeface="Kaiti SC" panose="02010600040101010101" pitchFamily="2" charset="-122"/>
                <a:ea typeface="Kaiti SC" panose="02010600040101010101" pitchFamily="2" charset="-122"/>
              </a:rPr>
              <a:t> 发现化合物</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化学物筛选</a:t>
            </a:r>
            <a:r>
              <a:rPr lang="en-US" altLang="zh-CN" sz="2000" dirty="0">
                <a:latin typeface="Kaiti SC" panose="02010600040101010101" pitchFamily="2" charset="-122"/>
                <a:ea typeface="Kaiti SC" panose="02010600040101010101" pitchFamily="2" charset="-122"/>
              </a:rPr>
              <a:t>3X10^62</a:t>
            </a:r>
            <a:r>
              <a:rPr lang="zh-CN" altLang="en-US" sz="2000" dirty="0">
                <a:latin typeface="Kaiti SC" panose="02010600040101010101" pitchFamily="2" charset="-122"/>
                <a:ea typeface="Kaiti SC" panose="02010600040101010101" pitchFamily="2" charset="-122"/>
              </a:rPr>
              <a:t>，基因芯片；高通量技术，</a:t>
            </a:r>
            <a:r>
              <a:rPr lang="zh-CN" altLang="en-US" sz="2000" dirty="0">
                <a:solidFill>
                  <a:srgbClr val="FF0000"/>
                </a:solidFill>
                <a:latin typeface="Kaiti SC" panose="02010600040101010101" pitchFamily="2" charset="-122"/>
                <a:ea typeface="Kaiti SC" panose="02010600040101010101" pitchFamily="2" charset="-122"/>
              </a:rPr>
              <a:t>假阳性控制；约</a:t>
            </a:r>
            <a:r>
              <a:rPr lang="en-AU" altLang="zh-CN" sz="2000" dirty="0">
                <a:solidFill>
                  <a:srgbClr val="FF0000"/>
                </a:solidFill>
                <a:latin typeface="Kaiti SC" panose="02010600040101010101" pitchFamily="2" charset="-122"/>
                <a:ea typeface="Kaiti SC" panose="02010600040101010101" pitchFamily="2" charset="-122"/>
              </a:rPr>
              <a:t>1/10000</a:t>
            </a:r>
            <a:r>
              <a:rPr lang="zh-CN" altLang="en-AU" sz="2000" dirty="0">
                <a:solidFill>
                  <a:srgbClr val="FF0000"/>
                </a:solidFill>
                <a:latin typeface="Kaiti SC" panose="02010600040101010101" pitchFamily="2" charset="-122"/>
                <a:ea typeface="Kaiti SC" panose="02010600040101010101" pitchFamily="2" charset="-122"/>
              </a:rPr>
              <a:t>有效</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2</a:t>
            </a:r>
            <a:r>
              <a:rPr lang="zh-CN" altLang="en-US" sz="2000" b="1" u="sng" dirty="0">
                <a:latin typeface="Kaiti SC" panose="02010600040101010101" pitchFamily="2" charset="-122"/>
                <a:ea typeface="Kaiti SC" panose="02010600040101010101" pitchFamily="2" charset="-122"/>
              </a:rPr>
              <a:t> 非临床研究</a:t>
            </a:r>
            <a:r>
              <a:rPr lang="zh-CN" altLang="en-US" sz="2000" dirty="0">
                <a:latin typeface="Kaiti SC" panose="02010600040101010101" pitchFamily="2" charset="-122"/>
                <a:ea typeface="Kaiti SC" panose="02010600040101010101" pitchFamily="2" charset="-122"/>
              </a:rPr>
              <a:t> </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动物实验，</a:t>
            </a:r>
            <a:r>
              <a:rPr lang="zh-CN" altLang="en-US" sz="2000" dirty="0">
                <a:solidFill>
                  <a:srgbClr val="FF0000"/>
                </a:solidFill>
                <a:latin typeface="Kaiti SC" panose="02010600040101010101" pitchFamily="2" charset="-122"/>
                <a:ea typeface="Kaiti SC" panose="02010600040101010101" pitchFamily="2" charset="-122"/>
              </a:rPr>
              <a:t>生物统计分析</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3</a:t>
            </a:r>
            <a:r>
              <a:rPr lang="zh-CN" altLang="en-US" sz="2000" b="1" u="sng" dirty="0">
                <a:latin typeface="Kaiti SC" panose="02010600040101010101" pitchFamily="2" charset="-122"/>
                <a:ea typeface="Kaiti SC" panose="02010600040101010101" pitchFamily="2" charset="-122"/>
              </a:rPr>
              <a:t> 申请临床研究</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zh-CN" altLang="en-US" sz="2000" dirty="0">
                <a:latin typeface="Kaiti SC" panose="02010600040101010101" pitchFamily="2" charset="-122"/>
                <a:ea typeface="Kaiti SC" panose="02010600040101010101" pitchFamily="2" charset="-122"/>
              </a:rPr>
              <a:t>药物临床试验批文</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en-US" altLang="zh-CN" sz="2000" dirty="0">
                <a:highlight>
                  <a:srgbClr val="FF00FF"/>
                </a:highlight>
                <a:latin typeface="Kaiti SC" panose="02010600040101010101" pitchFamily="2" charset="-122"/>
                <a:ea typeface="Kaiti SC" panose="02010600040101010101" pitchFamily="2" charset="-122"/>
              </a:rPr>
              <a:t>5%</a:t>
            </a:r>
            <a:r>
              <a:rPr lang="zh-CN" altLang="en-US" sz="2000" dirty="0">
                <a:latin typeface="Kaiti SC" panose="02010600040101010101" pitchFamily="2" charset="-122"/>
                <a:ea typeface="Kaiti SC" panose="02010600040101010101" pitchFamily="2" charset="-122"/>
              </a:rPr>
              <a:t>会走到这一步，大多数都被内部消灭</a:t>
            </a:r>
            <a:endParaRPr lang="en-US" altLang="zh-CN" sz="20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r>
              <a:rPr lang="en-US" sz="2000" b="1" u="sng" dirty="0">
                <a:latin typeface="Kaiti SC" panose="02010600040101010101" pitchFamily="2" charset="-122"/>
                <a:ea typeface="Kaiti SC" panose="02010600040101010101" pitchFamily="2" charset="-122"/>
              </a:rPr>
              <a:t>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10~100</a:t>
            </a:r>
            <a:r>
              <a:rPr lang="zh-CN" altLang="en-US" sz="2000" dirty="0">
                <a:latin typeface="Kaiti SC" panose="02010600040101010101" pitchFamily="2" charset="-122"/>
                <a:ea typeface="Kaiti SC" panose="02010600040101010101" pitchFamily="2" charset="-122"/>
              </a:rPr>
              <a:t>例，人体耐受性试验，只选择健康受试者；</a:t>
            </a:r>
            <a:r>
              <a:rPr lang="zh-CN" altLang="en-AU" sz="2000" dirty="0">
                <a:solidFill>
                  <a:srgbClr val="FF0000"/>
                </a:solidFill>
                <a:latin typeface="Kaiti SC" panose="02010600040101010101" pitchFamily="2" charset="-122"/>
                <a:ea typeface="Kaiti SC" panose="02010600040101010101" pitchFamily="2" charset="-122"/>
              </a:rPr>
              <a:t>淘汰</a:t>
            </a:r>
            <a:r>
              <a:rPr lang="en-AU" altLang="zh-CN" sz="2000" dirty="0">
                <a:solidFill>
                  <a:srgbClr val="FF0000"/>
                </a:solidFill>
                <a:latin typeface="Kaiti SC" panose="02010600040101010101" pitchFamily="2" charset="-122"/>
                <a:ea typeface="Kaiti SC" panose="02010600040101010101" pitchFamily="2" charset="-122"/>
              </a:rPr>
              <a:t>~</a:t>
            </a:r>
            <a:r>
              <a:rPr lang="en-US" altLang="zh-CN" sz="2000" dirty="0">
                <a:solidFill>
                  <a:srgbClr val="FF0000"/>
                </a:solidFill>
                <a:latin typeface="Kaiti SC" panose="02010600040101010101" pitchFamily="2" charset="-122"/>
                <a:ea typeface="Kaiti SC" panose="02010600040101010101" pitchFamily="2" charset="-122"/>
              </a:rPr>
              <a:t>30%]</a:t>
            </a:r>
          </a:p>
          <a:p>
            <a:r>
              <a:rPr lang="en-US" sz="2000" b="1" u="sng" dirty="0">
                <a:latin typeface="Kaiti SC" panose="02010600040101010101" pitchFamily="2" charset="-122"/>
                <a:ea typeface="Kaiti SC" panose="02010600040101010101" pitchFamily="2" charset="-122"/>
              </a:rPr>
              <a:t>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FFFF00"/>
                </a:highlight>
                <a:latin typeface="Kaiti SC" panose="02010600040101010101" pitchFamily="2" charset="-122"/>
                <a:ea typeface="Kaiti SC" panose="02010600040101010101" pitchFamily="2" charset="-122"/>
              </a:rPr>
              <a:t>100~500</a:t>
            </a:r>
            <a:r>
              <a:rPr lang="zh-CN" altLang="en-US" sz="2000" dirty="0">
                <a:latin typeface="Kaiti SC" panose="02010600040101010101" pitchFamily="2" charset="-122"/>
                <a:ea typeface="Kaiti SC" panose="02010600040101010101" pitchFamily="2" charset="-122"/>
              </a:rPr>
              <a:t>例，治疗作用的初步评价</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通过前两期临床的研究，开发单位对试验药物的受益风险比进行评估</a:t>
            </a:r>
            <a:endParaRPr lang="en-US" altLang="zh-CN" sz="2000" dirty="0">
              <a:latin typeface="Kaiti SC" panose="02010600040101010101" pitchFamily="2" charset="-122"/>
              <a:ea typeface="Kaiti SC" panose="02010600040101010101" pitchFamily="2" charset="-122"/>
            </a:endParaRPr>
          </a:p>
          <a:p>
            <a:r>
              <a:rPr lang="en-US" altLang="zh-CN" sz="2000" b="1" u="sng" dirty="0">
                <a:latin typeface="Kaiti SC" panose="02010600040101010101" pitchFamily="2" charset="-122"/>
                <a:ea typeface="Kaiti SC" panose="02010600040101010101" pitchFamily="2" charset="-122"/>
              </a:rPr>
              <a:t>III</a:t>
            </a:r>
            <a:r>
              <a:rPr lang="zh-CN" altLang="en-US" sz="2000" b="1" u="sng" dirty="0">
                <a:latin typeface="Kaiti SC" panose="02010600040101010101" pitchFamily="2" charset="-122"/>
                <a:ea typeface="Kaiti SC" panose="02010600040101010101" pitchFamily="2" charset="-122"/>
              </a:rPr>
              <a:t> 期</a:t>
            </a:r>
            <a:br>
              <a:rPr lang="en-AU" altLang="zh-CN" sz="2000" dirty="0">
                <a:latin typeface="Kaiti SC" panose="02010600040101010101" pitchFamily="2" charset="-122"/>
                <a:ea typeface="Kaiti SC" panose="02010600040101010101" pitchFamily="2" charset="-122"/>
              </a:rPr>
            </a:br>
            <a:r>
              <a:rPr lang="en-US" altLang="zh-CN" sz="2000" dirty="0">
                <a:latin typeface="Kaiti SC" panose="02010600040101010101" pitchFamily="2" charset="-122"/>
                <a:ea typeface="Kaiti SC" panose="02010600040101010101" pitchFamily="2" charset="-122"/>
              </a:rPr>
              <a:t>[</a:t>
            </a:r>
            <a:r>
              <a:rPr lang="en-US" altLang="zh-CN" sz="2000" dirty="0">
                <a:highlight>
                  <a:srgbClr val="00FF00"/>
                </a:highlight>
                <a:latin typeface="Kaiti SC" panose="02010600040101010101" pitchFamily="2" charset="-122"/>
                <a:ea typeface="Kaiti SC" panose="02010600040101010101" pitchFamily="2" charset="-122"/>
              </a:rPr>
              <a:t>X</a:t>
            </a:r>
            <a:r>
              <a:rPr lang="zh-CN" altLang="en-US" sz="2000" dirty="0">
                <a:latin typeface="Kaiti SC" panose="02010600040101010101" pitchFamily="2" charset="-122"/>
                <a:ea typeface="Kaiti SC" panose="02010600040101010101" pitchFamily="2" charset="-122"/>
              </a:rPr>
              <a:t>例，</a:t>
            </a:r>
            <a:r>
              <a:rPr lang="zh-CN" altLang="en-US" sz="2000" u="sng" dirty="0">
                <a:solidFill>
                  <a:srgbClr val="FF0000"/>
                </a:solidFill>
                <a:latin typeface="Kaiti SC" panose="02010600040101010101" pitchFamily="2" charset="-122"/>
                <a:ea typeface="Kaiti SC" panose="02010600040101010101" pitchFamily="2" charset="-122"/>
              </a:rPr>
              <a:t>统计功效计算；</a:t>
            </a:r>
            <a:r>
              <a:rPr lang="en-US" altLang="zh-CN" sz="2000" u="sng" dirty="0">
                <a:solidFill>
                  <a:srgbClr val="FF0000"/>
                </a:solidFill>
                <a:latin typeface="Kaiti SC" panose="02010600040101010101" pitchFamily="2" charset="-122"/>
                <a:ea typeface="Kaiti SC" panose="02010600040101010101" pitchFamily="2" charset="-122"/>
              </a:rPr>
              <a:t>II-III</a:t>
            </a:r>
            <a:r>
              <a:rPr lang="zh-CN" altLang="en-US" sz="2000" u="sng" dirty="0">
                <a:solidFill>
                  <a:srgbClr val="FF0000"/>
                </a:solidFill>
                <a:latin typeface="Kaiti SC" panose="02010600040101010101" pitchFamily="2" charset="-122"/>
                <a:ea typeface="Kaiti SC" panose="02010600040101010101" pitchFamily="2" charset="-122"/>
              </a:rPr>
              <a:t>淘汰</a:t>
            </a:r>
            <a:r>
              <a:rPr lang="en-AU" altLang="zh-CN" sz="2000" u="sng" dirty="0">
                <a:solidFill>
                  <a:srgbClr val="FF0000"/>
                </a:solidFill>
                <a:latin typeface="Kaiti SC" panose="02010600040101010101" pitchFamily="2" charset="-122"/>
                <a:ea typeface="Kaiti SC" panose="02010600040101010101" pitchFamily="2" charset="-122"/>
              </a:rPr>
              <a:t>~</a:t>
            </a:r>
            <a:r>
              <a:rPr lang="en-US" altLang="zh-CN" sz="2000" u="sng" dirty="0">
                <a:solidFill>
                  <a:srgbClr val="FF0000"/>
                </a:solidFill>
                <a:latin typeface="Kaiti SC" panose="02010600040101010101" pitchFamily="2" charset="-122"/>
                <a:ea typeface="Kaiti SC" panose="02010600040101010101" pitchFamily="2" charset="-122"/>
              </a:rPr>
              <a:t>50%-55%</a:t>
            </a:r>
            <a:r>
              <a:rPr lang="en-US" altLang="zh-CN" sz="2000" dirty="0">
                <a:latin typeface="Kaiti SC" panose="02010600040101010101" pitchFamily="2" charset="-122"/>
                <a:ea typeface="Kaiti SC" panose="02010600040101010101" pitchFamily="2" charset="-122"/>
              </a:rPr>
              <a:t>]</a:t>
            </a:r>
            <a:br>
              <a:rPr lang="en-US"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上市许可</a:t>
            </a:r>
            <a:r>
              <a:rPr lang="en-US" altLang="zh-CN" sz="2000" dirty="0">
                <a:latin typeface="Kaiti SC" panose="02010600040101010101" pitchFamily="2" charset="-122"/>
                <a:ea typeface="Kaiti SC" panose="02010600040101010101" pitchFamily="2" charset="-122"/>
              </a:rPr>
              <a:t>(</a:t>
            </a:r>
            <a:r>
              <a:rPr lang="en-US" altLang="zh-CN" sz="2000" dirty="0">
                <a:highlight>
                  <a:srgbClr val="FF00FF"/>
                </a:highlight>
                <a:latin typeface="Kaiti SC" panose="02010600040101010101" pitchFamily="2" charset="-122"/>
                <a:ea typeface="Kaiti SC" panose="02010600040101010101" pitchFamily="2" charset="-122"/>
              </a:rPr>
              <a:t>2%</a:t>
            </a:r>
            <a:r>
              <a:rPr lang="zh-CN" altLang="en-US" sz="2000" dirty="0">
                <a:highlight>
                  <a:srgbClr val="FF00FF"/>
                </a:highlight>
                <a:latin typeface="Kaiti SC" panose="02010600040101010101" pitchFamily="2" charset="-122"/>
                <a:ea typeface="Kaiti SC" panose="02010600040101010101" pitchFamily="2" charset="-122"/>
              </a:rPr>
              <a:t> </a:t>
            </a:r>
            <a:r>
              <a:rPr lang="en-US" altLang="zh-CN" sz="2000" dirty="0">
                <a:latin typeface="Kaiti SC" panose="02010600040101010101" pitchFamily="2" charset="-122"/>
                <a:ea typeface="Kaiti SC" panose="02010600040101010101" pitchFamily="2" charset="-122"/>
              </a:rPr>
              <a:t>FDA</a:t>
            </a:r>
            <a:r>
              <a:rPr lang="zh-CN" altLang="en-US" sz="2000" dirty="0">
                <a:latin typeface="Kaiti SC" panose="02010600040101010101" pitchFamily="2" charset="-122"/>
                <a:ea typeface="Kaiti SC" panose="02010600040101010101" pitchFamily="2" charset="-122"/>
              </a:rPr>
              <a:t>会批准</a:t>
            </a:r>
            <a:r>
              <a:rPr lang="en-US" altLang="zh-CN" sz="2000" dirty="0">
                <a:latin typeface="Kaiti SC" panose="02010600040101010101" pitchFamily="2" charset="-122"/>
                <a:ea typeface="Kaiti SC" panose="02010600040101010101" pitchFamily="2" charset="-122"/>
              </a:rPr>
              <a:t>)</a:t>
            </a:r>
          </a:p>
          <a:p>
            <a:r>
              <a:rPr lang="en-US" altLang="zh-CN" sz="2000" b="1" u="sng" dirty="0">
                <a:latin typeface="Kaiti SC" panose="02010600040101010101" pitchFamily="2" charset="-122"/>
                <a:ea typeface="Kaiti SC" panose="02010600040101010101" pitchFamily="2" charset="-122"/>
              </a:rPr>
              <a:t>IV</a:t>
            </a:r>
            <a:r>
              <a:rPr lang="zh-CN" altLang="en-US" sz="2000" b="1" u="sng" dirty="0">
                <a:latin typeface="Kaiti SC" panose="02010600040101010101" pitchFamily="2" charset="-122"/>
                <a:ea typeface="Kaiti SC" panose="02010600040101010101" pitchFamily="2" charset="-122"/>
              </a:rPr>
              <a:t>期</a:t>
            </a:r>
            <a:br>
              <a:rPr lang="en-AU" altLang="zh-CN" sz="2000" dirty="0">
                <a:latin typeface="Kaiti SC" panose="02010600040101010101" pitchFamily="2" charset="-122"/>
                <a:ea typeface="Kaiti SC" panose="02010600040101010101" pitchFamily="2" charset="-122"/>
              </a:rPr>
            </a:br>
            <a:r>
              <a:rPr lang="zh-CN" altLang="en-US" sz="2000" dirty="0">
                <a:latin typeface="Kaiti SC" panose="02010600040101010101" pitchFamily="2" charset="-122"/>
                <a:ea typeface="Kaiti SC" panose="02010600040101010101" pitchFamily="2" charset="-122"/>
              </a:rPr>
              <a:t>临床试验不良反应监测</a:t>
            </a:r>
            <a:br>
              <a:rPr lang="en-US" altLang="zh-CN" sz="2000" dirty="0">
                <a:latin typeface="Kaiti SC" panose="02010600040101010101" pitchFamily="2" charset="-122"/>
                <a:ea typeface="Kaiti SC" panose="02010600040101010101" pitchFamily="2" charset="-122"/>
              </a:rPr>
            </a:br>
            <a:endParaRPr lang="en-US" altLang="zh-CN" sz="2000" dirty="0">
              <a:latin typeface="Kaiti SC" panose="02010600040101010101" pitchFamily="2" charset="-122"/>
              <a:ea typeface="Kaiti SC" panose="02010600040101010101" pitchFamily="2" charset="-122"/>
            </a:endParaRPr>
          </a:p>
          <a:p>
            <a:r>
              <a:rPr lang="en-US" altLang="zh-CN" sz="2000" dirty="0">
                <a:highlight>
                  <a:srgbClr val="FF00FF"/>
                </a:highlight>
                <a:latin typeface="Kaiti SC" panose="02010600040101010101" pitchFamily="2" charset="-122"/>
                <a:ea typeface="Kaiti SC" panose="02010600040101010101" pitchFamily="2" charset="-122"/>
              </a:rPr>
              <a:t>0.1%</a:t>
            </a:r>
            <a:r>
              <a:rPr lang="zh-CN" altLang="en-US" sz="2000" dirty="0">
                <a:highlight>
                  <a:srgbClr val="FF00FF"/>
                </a:highlight>
                <a:latin typeface="Kaiti SC" panose="02010600040101010101" pitchFamily="2" charset="-122"/>
                <a:ea typeface="Kaiti SC" panose="02010600040101010101" pitchFamily="2" charset="-122"/>
              </a:rPr>
              <a:t>成功走到这一步</a:t>
            </a:r>
            <a:r>
              <a:rPr lang="zh-CN" altLang="en-US" sz="2000" dirty="0">
                <a:latin typeface="Kaiti SC" panose="02010600040101010101" pitchFamily="2" charset="-122"/>
                <a:ea typeface="Kaiti SC" panose="02010600040101010101" pitchFamily="2" charset="-122"/>
              </a:rPr>
              <a:t>；盈利期，约</a:t>
            </a:r>
            <a:r>
              <a:rPr lang="en-US" altLang="zh-CN" sz="2000" dirty="0">
                <a:latin typeface="Kaiti SC" panose="02010600040101010101" pitchFamily="2" charset="-122"/>
                <a:ea typeface="Kaiti SC" panose="02010600040101010101" pitchFamily="2" charset="-122"/>
              </a:rPr>
              <a:t>5-7</a:t>
            </a:r>
            <a:r>
              <a:rPr lang="zh-CN" altLang="en-US" sz="2000" dirty="0">
                <a:latin typeface="Kaiti SC" panose="02010600040101010101" pitchFamily="2" charset="-122"/>
                <a:ea typeface="Kaiti SC" panose="02010600040101010101" pitchFamily="2" charset="-122"/>
              </a:rPr>
              <a:t>年。专利保护结束，仿制药冲击市场。</a:t>
            </a:r>
            <a:br>
              <a:rPr lang="en-US" altLang="zh-CN" sz="2000" dirty="0">
                <a:latin typeface="Kaiti SC" panose="02010600040101010101" pitchFamily="2" charset="-122"/>
                <a:ea typeface="Kaiti SC" panose="02010600040101010101" pitchFamily="2" charset="-122"/>
              </a:rPr>
            </a:br>
            <a:br>
              <a:rPr lang="en-US" altLang="zh-CN" sz="2000" dirty="0">
                <a:latin typeface="Kaiti SC" panose="02010600040101010101" pitchFamily="2" charset="-122"/>
                <a:ea typeface="Kaiti SC" panose="02010600040101010101" pitchFamily="2" charset="-122"/>
              </a:rPr>
            </a:br>
            <a:endParaRPr lang="en-US" sz="2000" dirty="0">
              <a:latin typeface="Kaiti SC" panose="02010600040101010101" pitchFamily="2" charset="-122"/>
              <a:ea typeface="Kaiti SC" panose="02010600040101010101" pitchFamily="2" charset="-122"/>
            </a:endParaRPr>
          </a:p>
        </p:txBody>
      </p:sp>
      <p:pic>
        <p:nvPicPr>
          <p:cNvPr id="5" name="Picture 4">
            <a:extLst>
              <a:ext uri="{FF2B5EF4-FFF2-40B4-BE49-F238E27FC236}">
                <a16:creationId xmlns:a16="http://schemas.microsoft.com/office/drawing/2014/main" id="{38C31664-BD35-D04C-B734-28FA0608CACD}"/>
              </a:ext>
            </a:extLst>
          </p:cNvPr>
          <p:cNvPicPr>
            <a:picLocks noChangeAspect="1"/>
          </p:cNvPicPr>
          <p:nvPr/>
        </p:nvPicPr>
        <p:blipFill>
          <a:blip r:embed="rId2"/>
          <a:stretch>
            <a:fillRect/>
          </a:stretch>
        </p:blipFill>
        <p:spPr>
          <a:xfrm>
            <a:off x="8739725" y="1487238"/>
            <a:ext cx="2696434" cy="1498019"/>
          </a:xfrm>
          <a:prstGeom prst="rect">
            <a:avLst/>
          </a:prstGeom>
        </p:spPr>
      </p:pic>
      <p:pic>
        <p:nvPicPr>
          <p:cNvPr id="7" name="Picture 6">
            <a:extLst>
              <a:ext uri="{FF2B5EF4-FFF2-40B4-BE49-F238E27FC236}">
                <a16:creationId xmlns:a16="http://schemas.microsoft.com/office/drawing/2014/main" id="{3790A8CE-93D6-EA43-A9CA-18170231B377}"/>
              </a:ext>
            </a:extLst>
          </p:cNvPr>
          <p:cNvPicPr>
            <a:picLocks noChangeAspect="1"/>
          </p:cNvPicPr>
          <p:nvPr/>
        </p:nvPicPr>
        <p:blipFill>
          <a:blip r:embed="rId3"/>
          <a:stretch>
            <a:fillRect/>
          </a:stretch>
        </p:blipFill>
        <p:spPr>
          <a:xfrm>
            <a:off x="9147636" y="5444967"/>
            <a:ext cx="1853849" cy="1260617"/>
          </a:xfrm>
          <a:prstGeom prst="rect">
            <a:avLst/>
          </a:prstGeom>
        </p:spPr>
      </p:pic>
      <p:sp>
        <p:nvSpPr>
          <p:cNvPr id="4" name="Slide Number Placeholder 3">
            <a:extLst>
              <a:ext uri="{FF2B5EF4-FFF2-40B4-BE49-F238E27FC236}">
                <a16:creationId xmlns:a16="http://schemas.microsoft.com/office/drawing/2014/main" id="{1C9C23B3-092F-D643-8A7B-D5907EDA382E}"/>
              </a:ext>
            </a:extLst>
          </p:cNvPr>
          <p:cNvSpPr>
            <a:spLocks noGrp="1"/>
          </p:cNvSpPr>
          <p:nvPr>
            <p:ph type="sldNum" sz="quarter" idx="12"/>
          </p:nvPr>
        </p:nvSpPr>
        <p:spPr/>
        <p:txBody>
          <a:bodyPr/>
          <a:lstStyle/>
          <a:p>
            <a:fld id="{419A3543-2AD2-8842-ABE5-219686FDD7E3}" type="slidenum">
              <a:rPr lang="en-US" smtClean="0"/>
              <a:t>7</a:t>
            </a:fld>
            <a:endParaRPr lang="en-US"/>
          </a:p>
        </p:txBody>
      </p:sp>
    </p:spTree>
    <p:extLst>
      <p:ext uri="{BB962C8B-B14F-4D97-AF65-F5344CB8AC3E}">
        <p14:creationId xmlns:p14="http://schemas.microsoft.com/office/powerpoint/2010/main" val="428600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49C5-7823-9A4F-A084-F7C122F8850C}"/>
              </a:ext>
            </a:extLst>
          </p:cNvPr>
          <p:cNvSpPr>
            <a:spLocks noGrp="1"/>
          </p:cNvSpPr>
          <p:nvPr>
            <p:ph type="title"/>
          </p:nvPr>
        </p:nvSpPr>
        <p:spPr/>
        <p:txBody>
          <a:bodyPr/>
          <a:lstStyle/>
          <a:p>
            <a:pPr algn="ctr"/>
            <a:r>
              <a:rPr lang="zh-CN" altLang="en-US" dirty="0">
                <a:latin typeface="Kaiti SC" panose="02010600040101010101" pitchFamily="2" charset="-122"/>
                <a:ea typeface="Kaiti SC" panose="02010600040101010101" pitchFamily="2" charset="-122"/>
              </a:rPr>
              <a:t>药物的博弈</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C9ABAD5B-430A-8747-A7FD-23D26F8E920B}"/>
              </a:ext>
            </a:extLst>
          </p:cNvPr>
          <p:cNvSpPr>
            <a:spLocks noGrp="1"/>
          </p:cNvSpPr>
          <p:nvPr>
            <p:ph idx="1"/>
          </p:nvPr>
        </p:nvSpPr>
        <p:spPr>
          <a:xfrm>
            <a:off x="838200" y="1825624"/>
            <a:ext cx="6281520" cy="4667251"/>
          </a:xfrm>
        </p:spPr>
        <p:txBody>
          <a:bodyPr>
            <a:normAutofit fontScale="92500" lnSpcReduction="20000"/>
          </a:bodyPr>
          <a:lstStyle/>
          <a:p>
            <a:pPr marL="0" indent="0">
              <a:buNone/>
            </a:pPr>
            <a:r>
              <a:rPr lang="zh-CN" altLang="en-AU" sz="2000" u="sng" dirty="0">
                <a:latin typeface="Kaiti SC" panose="02010600040101010101" pitchFamily="2" charset="-122"/>
                <a:ea typeface="Kaiti SC" panose="02010600040101010101" pitchFamily="2" charset="-122"/>
              </a:rPr>
              <a:t>市场</a:t>
            </a:r>
            <a:endParaRPr lang="en-AU" altLang="zh-CN" sz="2000" u="sng"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一个药物的专利期为</a:t>
            </a:r>
            <a:r>
              <a:rPr lang="en-US" altLang="zh-CN" sz="1700" dirty="0">
                <a:latin typeface="Kaiti SC" panose="02010600040101010101" pitchFamily="2" charset="-122"/>
                <a:ea typeface="Kaiti SC" panose="02010600040101010101" pitchFamily="2" charset="-122"/>
              </a:rPr>
              <a:t>20</a:t>
            </a:r>
            <a:r>
              <a:rPr lang="zh-CN" altLang="en-US" sz="1700" dirty="0">
                <a:latin typeface="Kaiti SC" panose="02010600040101010101" pitchFamily="2" charset="-122"/>
                <a:ea typeface="Kaiti SC" panose="02010600040101010101" pitchFamily="2" charset="-122"/>
              </a:rPr>
              <a:t>年</a:t>
            </a:r>
            <a:endParaRPr lang="en-US" altLang="zh-CN" sz="1700"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开发过程平均</a:t>
            </a:r>
            <a:r>
              <a:rPr lang="en-US" altLang="zh-CN" sz="1700" dirty="0">
                <a:latin typeface="Kaiti SC" panose="02010600040101010101" pitchFamily="2" charset="-122"/>
                <a:ea typeface="Kaiti SC" panose="02010600040101010101" pitchFamily="2" charset="-122"/>
              </a:rPr>
              <a:t>14</a:t>
            </a:r>
            <a:r>
              <a:rPr lang="zh-CN" altLang="en-US" sz="1700" dirty="0">
                <a:latin typeface="Kaiti SC" panose="02010600040101010101" pitchFamily="2" charset="-122"/>
                <a:ea typeface="Kaiti SC" panose="02010600040101010101" pitchFamily="2" charset="-122"/>
              </a:rPr>
              <a:t>年左右，真正获利期大概</a:t>
            </a:r>
            <a:r>
              <a:rPr lang="en-US" altLang="zh-CN" sz="1700" dirty="0">
                <a:latin typeface="Kaiti SC" panose="02010600040101010101" pitchFamily="2" charset="-122"/>
                <a:ea typeface="Kaiti SC" panose="02010600040101010101" pitchFamily="2" charset="-122"/>
              </a:rPr>
              <a:t>5-7</a:t>
            </a:r>
            <a:r>
              <a:rPr lang="zh-CN" altLang="en-US" sz="1700" dirty="0">
                <a:latin typeface="Kaiti SC" panose="02010600040101010101" pitchFamily="2" charset="-122"/>
                <a:ea typeface="Kaiti SC" panose="02010600040101010101" pitchFamily="2" charset="-122"/>
              </a:rPr>
              <a:t>年</a:t>
            </a:r>
            <a:endParaRPr lang="en-US" altLang="zh-CN" sz="1700"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专利过期之后，仿制药上市</a:t>
            </a:r>
            <a:endParaRPr lang="en-US" altLang="zh-CN" sz="17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pPr marL="0" indent="0">
              <a:buNone/>
            </a:pPr>
            <a:r>
              <a:rPr lang="zh-CN" altLang="en-US" sz="2000" u="sng" dirty="0">
                <a:latin typeface="Kaiti SC" panose="02010600040101010101" pitchFamily="2" charset="-122"/>
                <a:ea typeface="Kaiti SC" panose="02010600040101010101" pitchFamily="2" charset="-122"/>
              </a:rPr>
              <a:t>第三世界</a:t>
            </a:r>
            <a:endParaRPr lang="en-US" altLang="zh-CN" sz="2000" u="sng"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随着开发成本上升，应对第三世界的药物开发有利吗？</a:t>
            </a:r>
            <a:br>
              <a:rPr lang="en-US" altLang="zh-CN" sz="1700" dirty="0">
                <a:latin typeface="Kaiti SC" panose="02010600040101010101" pitchFamily="2" charset="-122"/>
                <a:ea typeface="Kaiti SC" panose="02010600040101010101" pitchFamily="2" charset="-122"/>
              </a:rPr>
            </a:br>
            <a:r>
              <a:rPr lang="zh-CN" altLang="en-US" sz="1700" dirty="0">
                <a:latin typeface="Kaiti SC" panose="02010600040101010101" pitchFamily="2" charset="-122"/>
                <a:ea typeface="Kaiti SC" panose="02010600040101010101" pitchFamily="2" charset="-122"/>
              </a:rPr>
              <a:t>非洲地区的河盲症呢？</a:t>
            </a:r>
            <a:endParaRPr lang="en-US" altLang="zh-CN" sz="1700"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针对特殊人群（孕妇、儿童）的药物开发？</a:t>
            </a:r>
            <a:endParaRPr lang="en-US" altLang="zh-CN" sz="1700" dirty="0">
              <a:latin typeface="Kaiti SC" panose="02010600040101010101" pitchFamily="2" charset="-122"/>
              <a:ea typeface="Kaiti SC" panose="02010600040101010101" pitchFamily="2" charset="-122"/>
            </a:endParaRPr>
          </a:p>
          <a:p>
            <a:pPr marL="0" indent="0">
              <a:buNone/>
            </a:pPr>
            <a:endParaRPr lang="en-US" altLang="zh-CN" sz="1600" dirty="0">
              <a:latin typeface="Kaiti SC" panose="02010600040101010101" pitchFamily="2" charset="-122"/>
              <a:ea typeface="Kaiti SC" panose="02010600040101010101" pitchFamily="2" charset="-122"/>
            </a:endParaRPr>
          </a:p>
          <a:p>
            <a:pPr marL="0" indent="0">
              <a:buNone/>
            </a:pPr>
            <a:r>
              <a:rPr lang="zh-CN" altLang="en-US" sz="2000" u="sng" dirty="0">
                <a:latin typeface="Kaiti SC" panose="02010600040101010101" pitchFamily="2" charset="-122"/>
                <a:ea typeface="Kaiti SC" panose="02010600040101010101" pitchFamily="2" charset="-122"/>
              </a:rPr>
              <a:t>灵丹妙药吗</a:t>
            </a:r>
            <a:endParaRPr lang="en-US" altLang="zh-CN" sz="2000" u="sng" dirty="0">
              <a:latin typeface="Kaiti SC" panose="02010600040101010101" pitchFamily="2" charset="-122"/>
              <a:ea typeface="Kaiti SC" panose="02010600040101010101" pitchFamily="2" charset="-122"/>
            </a:endParaRPr>
          </a:p>
          <a:p>
            <a:r>
              <a:rPr lang="zh-CN" altLang="en-US" sz="1700" dirty="0">
                <a:latin typeface="Kaiti SC" panose="02010600040101010101" pitchFamily="2" charset="-122"/>
                <a:ea typeface="Kaiti SC" panose="02010600040101010101" pitchFamily="2" charset="-122"/>
              </a:rPr>
              <a:t>一吃就是好生意？</a:t>
            </a:r>
            <a:endParaRPr lang="en-US" altLang="zh-CN" sz="17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pPr marL="0" indent="0">
              <a:buNone/>
            </a:pPr>
            <a:r>
              <a:rPr lang="zh-CN" altLang="en-US" sz="2200" u="sng" dirty="0">
                <a:latin typeface="Kaiti SC" panose="02010600040101010101" pitchFamily="2" charset="-122"/>
                <a:ea typeface="Kaiti SC" panose="02010600040101010101" pitchFamily="2" charset="-122"/>
              </a:rPr>
              <a:t>抗生素</a:t>
            </a:r>
            <a:endParaRPr lang="en-US" altLang="zh-CN" sz="2000" dirty="0">
              <a:latin typeface="Kaiti SC" panose="02010600040101010101" pitchFamily="2" charset="-122"/>
              <a:ea typeface="Kaiti SC" panose="02010600040101010101" pitchFamily="2" charset="-122"/>
            </a:endParaRPr>
          </a:p>
          <a:p>
            <a:r>
              <a:rPr lang="zh-CN" altLang="en-US" sz="1900" dirty="0">
                <a:latin typeface="Kaiti SC" panose="02010600040101010101" pitchFamily="2" charset="-122"/>
                <a:ea typeface="Kaiti SC" panose="02010600040101010101" pitchFamily="2" charset="-122"/>
              </a:rPr>
              <a:t>细菌与药物的武器竞赛</a:t>
            </a:r>
            <a:endParaRPr lang="en-US" altLang="zh-CN" sz="1900" dirty="0">
              <a:latin typeface="Kaiti SC" panose="02010600040101010101" pitchFamily="2" charset="-122"/>
              <a:ea typeface="Kaiti SC" panose="02010600040101010101" pitchFamily="2" charset="-122"/>
            </a:endParaRPr>
          </a:p>
          <a:p>
            <a:pPr marL="0" indent="0">
              <a:buNone/>
            </a:pPr>
            <a:endParaRPr lang="en-US" altLang="zh-CN" sz="2000" dirty="0">
              <a:latin typeface="Kaiti SC" panose="02010600040101010101" pitchFamily="2" charset="-122"/>
              <a:ea typeface="Kaiti SC" panose="02010600040101010101" pitchFamily="2" charset="-122"/>
            </a:endParaRPr>
          </a:p>
          <a:p>
            <a:endParaRPr lang="en-AU" sz="2000" dirty="0">
              <a:latin typeface="Kaiti SC" panose="02010600040101010101" pitchFamily="2" charset="-122"/>
              <a:ea typeface="Kaiti SC" panose="02010600040101010101" pitchFamily="2" charset="-122"/>
            </a:endParaRPr>
          </a:p>
          <a:p>
            <a:pPr marL="0" indent="0">
              <a:buNone/>
            </a:pPr>
            <a:endParaRPr lang="en-US" sz="2000" dirty="0">
              <a:latin typeface="Kaiti SC" panose="02010600040101010101" pitchFamily="2" charset="-122"/>
              <a:ea typeface="Kaiti SC" panose="02010600040101010101" pitchFamily="2" charset="-122"/>
            </a:endParaRPr>
          </a:p>
        </p:txBody>
      </p:sp>
      <p:sp>
        <p:nvSpPr>
          <p:cNvPr id="4" name="Slide Number Placeholder 3">
            <a:extLst>
              <a:ext uri="{FF2B5EF4-FFF2-40B4-BE49-F238E27FC236}">
                <a16:creationId xmlns:a16="http://schemas.microsoft.com/office/drawing/2014/main" id="{FAD6EBD6-56FF-D446-917D-B60C2C913D91}"/>
              </a:ext>
            </a:extLst>
          </p:cNvPr>
          <p:cNvSpPr>
            <a:spLocks noGrp="1"/>
          </p:cNvSpPr>
          <p:nvPr>
            <p:ph type="sldNum" sz="quarter" idx="12"/>
          </p:nvPr>
        </p:nvSpPr>
        <p:spPr/>
        <p:txBody>
          <a:bodyPr/>
          <a:lstStyle/>
          <a:p>
            <a:fld id="{419A3543-2AD2-8842-ABE5-219686FDD7E3}" type="slidenum">
              <a:rPr lang="en-US" smtClean="0"/>
              <a:t>8</a:t>
            </a:fld>
            <a:endParaRPr lang="en-US"/>
          </a:p>
        </p:txBody>
      </p:sp>
      <p:pic>
        <p:nvPicPr>
          <p:cNvPr id="7" name="Picture 6">
            <a:extLst>
              <a:ext uri="{FF2B5EF4-FFF2-40B4-BE49-F238E27FC236}">
                <a16:creationId xmlns:a16="http://schemas.microsoft.com/office/drawing/2014/main" id="{C66CA1E1-8391-764C-BB96-F17EDA43B6C9}"/>
              </a:ext>
            </a:extLst>
          </p:cNvPr>
          <p:cNvPicPr>
            <a:picLocks noChangeAspect="1"/>
          </p:cNvPicPr>
          <p:nvPr/>
        </p:nvPicPr>
        <p:blipFill>
          <a:blip r:embed="rId2"/>
          <a:stretch>
            <a:fillRect/>
          </a:stretch>
        </p:blipFill>
        <p:spPr>
          <a:xfrm>
            <a:off x="7907678" y="4262217"/>
            <a:ext cx="3175000" cy="2159000"/>
          </a:xfrm>
          <a:prstGeom prst="rect">
            <a:avLst/>
          </a:prstGeom>
        </p:spPr>
      </p:pic>
      <p:sp>
        <p:nvSpPr>
          <p:cNvPr id="5" name="TextBox 4">
            <a:extLst>
              <a:ext uri="{FF2B5EF4-FFF2-40B4-BE49-F238E27FC236}">
                <a16:creationId xmlns:a16="http://schemas.microsoft.com/office/drawing/2014/main" id="{5A00CBB6-E12D-3A42-8D5C-1FBE26A5AAF3}"/>
              </a:ext>
            </a:extLst>
          </p:cNvPr>
          <p:cNvSpPr txBox="1"/>
          <p:nvPr/>
        </p:nvSpPr>
        <p:spPr>
          <a:xfrm>
            <a:off x="7162801" y="1869592"/>
            <a:ext cx="4764156" cy="1846659"/>
          </a:xfrm>
          <a:prstGeom prst="rect">
            <a:avLst/>
          </a:prstGeom>
          <a:noFill/>
          <a:ln>
            <a:solidFill>
              <a:srgbClr val="FF0000"/>
            </a:solidFill>
          </a:ln>
        </p:spPr>
        <p:txBody>
          <a:bodyPr wrap="square" rtlCol="0">
            <a:spAutoFit/>
          </a:bodyPr>
          <a:lstStyle/>
          <a:p>
            <a:r>
              <a:rPr lang="zh-CN" altLang="en-US" sz="1600" dirty="0">
                <a:latin typeface="Kaiti SC" panose="02010600040101010101" pitchFamily="2" charset="-122"/>
                <a:ea typeface="Kaiti SC" panose="02010600040101010101" pitchFamily="2" charset="-122"/>
              </a:rPr>
              <a:t>仿制药和原生药在化学分子上是一致的，但药效可能非常不同。但从分子到药剂还有很多讲究，纯度，杂质都会不同。好比白砂糖跟冰糖的不同。</a:t>
            </a:r>
            <a:endParaRPr lang="en-US" altLang="zh-CN" sz="1600" dirty="0">
              <a:latin typeface="Kaiti SC" panose="02010600040101010101" pitchFamily="2" charset="-122"/>
              <a:ea typeface="Kaiti SC" panose="02010600040101010101" pitchFamily="2" charset="-122"/>
            </a:endParaRPr>
          </a:p>
          <a:p>
            <a:endParaRPr lang="en-US" dirty="0">
              <a:latin typeface="Kaiti SC" panose="02010600040101010101" pitchFamily="2" charset="-122"/>
              <a:ea typeface="Kaiti SC" panose="02010600040101010101" pitchFamily="2" charset="-122"/>
            </a:endParaRPr>
          </a:p>
          <a:p>
            <a:r>
              <a:rPr lang="zh-CN" altLang="en-US" sz="1600" dirty="0">
                <a:latin typeface="Kaiti SC" panose="02010600040101010101" pitchFamily="2" charset="-122"/>
                <a:ea typeface="Kaiti SC" panose="02010600040101010101" pitchFamily="2" charset="-122"/>
              </a:rPr>
              <a:t>一般而言，原创药的专利晶型在溶解性，稳定性上都占优势。仿制药只能争取“生物等效”（</a:t>
            </a:r>
            <a:r>
              <a:rPr lang="en-US" altLang="zh-CN" sz="1600" dirty="0">
                <a:latin typeface="Kaiti SC" panose="02010600040101010101" pitchFamily="2" charset="-122"/>
                <a:ea typeface="Kaiti SC" panose="02010600040101010101" pitchFamily="2" charset="-122"/>
              </a:rPr>
              <a:t>Bio-equivalency</a:t>
            </a:r>
            <a:r>
              <a:rPr lang="zh-CN" altLang="en-US" sz="1600" dirty="0">
                <a:latin typeface="Kaiti SC" panose="02010600040101010101" pitchFamily="2" charset="-122"/>
                <a:ea typeface="Kaiti SC" panose="02010600040101010101" pitchFamily="2" charset="-122"/>
              </a:rPr>
              <a:t>）</a:t>
            </a:r>
            <a:endParaRPr lang="en-US" sz="1600"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441633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9F3C-9691-C141-8FA5-B6E5DEFC4F66}"/>
              </a:ext>
            </a:extLst>
          </p:cNvPr>
          <p:cNvSpPr>
            <a:spLocks noGrp="1"/>
          </p:cNvSpPr>
          <p:nvPr>
            <p:ph type="title"/>
          </p:nvPr>
        </p:nvSpPr>
        <p:spPr/>
        <p:txBody>
          <a:bodyPr>
            <a:normAutofit/>
          </a:bodyPr>
          <a:lstStyle/>
          <a:p>
            <a:pPr algn="ctr"/>
            <a:r>
              <a:rPr lang="zh-CN" altLang="en-US" dirty="0">
                <a:latin typeface="Kaiti SC" panose="02010600040101010101" pitchFamily="2" charset="-122"/>
                <a:ea typeface="Kaiti SC" panose="02010600040101010101" pitchFamily="2" charset="-122"/>
              </a:rPr>
              <a:t>医保</a:t>
            </a:r>
            <a:endParaRPr lang="en-US" dirty="0">
              <a:latin typeface="Kaiti SC" panose="02010600040101010101" pitchFamily="2" charset="-122"/>
              <a:ea typeface="Kaiti SC" panose="02010600040101010101" pitchFamily="2" charset="-122"/>
            </a:endParaRPr>
          </a:p>
        </p:txBody>
      </p:sp>
      <p:sp>
        <p:nvSpPr>
          <p:cNvPr id="3" name="Content Placeholder 2">
            <a:extLst>
              <a:ext uri="{FF2B5EF4-FFF2-40B4-BE49-F238E27FC236}">
                <a16:creationId xmlns:a16="http://schemas.microsoft.com/office/drawing/2014/main" id="{3184C9E9-1EFE-4A47-B545-6CBDAC9E3052}"/>
              </a:ext>
            </a:extLst>
          </p:cNvPr>
          <p:cNvSpPr>
            <a:spLocks noGrp="1"/>
          </p:cNvSpPr>
          <p:nvPr>
            <p:ph idx="1"/>
          </p:nvPr>
        </p:nvSpPr>
        <p:spPr/>
        <p:txBody>
          <a:bodyPr/>
          <a:lstStyle/>
          <a:p>
            <a:r>
              <a:rPr lang="zh-CN" altLang="en-US" sz="2400" dirty="0">
                <a:latin typeface="Kaiti SC" panose="02010600040101010101" pitchFamily="2" charset="-122"/>
                <a:ea typeface="Kaiti SC" panose="02010600040101010101" pitchFamily="2" charset="-122"/>
              </a:rPr>
              <a:t>“按照规定，此次谈判的协议有效期截至</a:t>
            </a:r>
            <a:r>
              <a:rPr lang="en-US" altLang="zh-CN" sz="2400" dirty="0">
                <a:latin typeface="Kaiti SC" panose="02010600040101010101" pitchFamily="2" charset="-122"/>
                <a:ea typeface="Kaiti SC" panose="02010600040101010101" pitchFamily="2" charset="-122"/>
              </a:rPr>
              <a:t>2021</a:t>
            </a:r>
            <a:r>
              <a:rPr lang="zh-CN" altLang="en-US" sz="2400" dirty="0">
                <a:latin typeface="Kaiti SC" panose="02010600040101010101" pitchFamily="2" charset="-122"/>
                <a:ea typeface="Kaiti SC" panose="02010600040101010101" pitchFamily="2" charset="-122"/>
              </a:rPr>
              <a:t>年</a:t>
            </a:r>
            <a:r>
              <a:rPr lang="en-US" altLang="zh-CN" sz="2400" dirty="0">
                <a:latin typeface="Kaiti SC" panose="02010600040101010101" pitchFamily="2" charset="-122"/>
                <a:ea typeface="Kaiti SC" panose="02010600040101010101" pitchFamily="2" charset="-122"/>
              </a:rPr>
              <a:t>12</a:t>
            </a:r>
            <a:r>
              <a:rPr lang="zh-CN" altLang="en-US" sz="2400" dirty="0">
                <a:latin typeface="Kaiti SC" panose="02010600040101010101" pitchFamily="2" charset="-122"/>
                <a:ea typeface="Kaiti SC" panose="02010600040101010101" pitchFamily="2" charset="-122"/>
              </a:rPr>
              <a:t>月</a:t>
            </a:r>
            <a:r>
              <a:rPr lang="en-US" altLang="zh-CN" sz="2400" dirty="0">
                <a:latin typeface="Kaiti SC" panose="02010600040101010101" pitchFamily="2" charset="-122"/>
                <a:ea typeface="Kaiti SC" panose="02010600040101010101" pitchFamily="2" charset="-122"/>
              </a:rPr>
              <a:t>31</a:t>
            </a:r>
            <a:r>
              <a:rPr lang="zh-CN" altLang="en-US" sz="2400" dirty="0">
                <a:latin typeface="Kaiti SC" panose="02010600040101010101" pitchFamily="2" charset="-122"/>
                <a:ea typeface="Kaiti SC" panose="02010600040101010101" pitchFamily="2" charset="-122"/>
              </a:rPr>
              <a:t>日。</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有效期内，如有同通用名药物</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仿制药</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上市，医保部门将根据仿制药价格水平调整该药品的支付标准，也可以将该通用名纳入集中采购范围。</a:t>
            </a:r>
            <a:br>
              <a:rPr lang="en-US" altLang="zh-CN" sz="2400" dirty="0">
                <a:latin typeface="Kaiti SC" panose="02010600040101010101" pitchFamily="2" charset="-122"/>
                <a:ea typeface="Kaiti SC" panose="02010600040101010101" pitchFamily="2" charset="-122"/>
              </a:rPr>
            </a:br>
            <a:r>
              <a:rPr lang="zh-CN" altLang="en-US" sz="2400" dirty="0">
                <a:latin typeface="Kaiti SC" panose="02010600040101010101" pitchFamily="2" charset="-122"/>
                <a:ea typeface="Kaiti SC" panose="02010600040101010101" pitchFamily="2" charset="-122"/>
              </a:rPr>
              <a:t>如出现国家重大政策调整或药品市场实际价格明显低于现行支付标准的，国家医保局将与企业协商重新制定支付标准并另行通知。”</a:t>
            </a:r>
            <a:br>
              <a:rPr lang="en-US" altLang="zh-CN" sz="2400" dirty="0">
                <a:latin typeface="Kaiti SC" panose="02010600040101010101" pitchFamily="2" charset="-122"/>
                <a:ea typeface="Kaiti SC" panose="02010600040101010101" pitchFamily="2" charset="-122"/>
              </a:rPr>
            </a:br>
            <a:br>
              <a:rPr lang="en-US" altLang="zh-CN" sz="2400" dirty="0">
                <a:latin typeface="Kaiti SC" panose="02010600040101010101" pitchFamily="2" charset="-122"/>
                <a:ea typeface="Kaiti SC" panose="02010600040101010101" pitchFamily="2" charset="-122"/>
              </a:rPr>
            </a:br>
            <a:r>
              <a:rPr lang="zh-CN" altLang="en-US" sz="2400" u="sng" dirty="0">
                <a:latin typeface="Kaiti SC" panose="02010600040101010101" pitchFamily="2" charset="-122"/>
                <a:ea typeface="Kaiti SC" panose="02010600040101010101" pitchFamily="2" charset="-122"/>
              </a:rPr>
              <a:t>国家医疗保障局、人力资源社会保障部印发</a:t>
            </a:r>
            <a:r>
              <a:rPr lang="en-US" altLang="zh-CN" sz="2400" u="sng" dirty="0">
                <a:latin typeface="Kaiti SC" panose="02010600040101010101" pitchFamily="2" charset="-122"/>
                <a:ea typeface="Kaiti SC" panose="02010600040101010101" pitchFamily="2" charset="-122"/>
              </a:rPr>
              <a:t>《</a:t>
            </a:r>
            <a:r>
              <a:rPr lang="zh-CN" altLang="en-US" sz="2400" u="sng" dirty="0">
                <a:latin typeface="Kaiti SC" panose="02010600040101010101" pitchFamily="2" charset="-122"/>
                <a:ea typeface="Kaiti SC" panose="02010600040101010101" pitchFamily="2" charset="-122"/>
              </a:rPr>
              <a:t>关于将</a:t>
            </a:r>
            <a:r>
              <a:rPr lang="en-US" altLang="zh-CN" sz="2400" u="sng" dirty="0">
                <a:latin typeface="Kaiti SC" panose="02010600040101010101" pitchFamily="2" charset="-122"/>
                <a:ea typeface="Kaiti SC" panose="02010600040101010101" pitchFamily="2" charset="-122"/>
              </a:rPr>
              <a:t>2019</a:t>
            </a:r>
            <a:r>
              <a:rPr lang="zh-CN" altLang="en-US" sz="2400" u="sng" dirty="0">
                <a:latin typeface="Kaiti SC" panose="02010600040101010101" pitchFamily="2" charset="-122"/>
                <a:ea typeface="Kaiti SC" panose="02010600040101010101" pitchFamily="2" charset="-122"/>
              </a:rPr>
              <a:t>年谈判药品纳入乙类范围的通知</a:t>
            </a:r>
            <a:r>
              <a:rPr lang="en-US" altLang="zh-CN" sz="2400" u="sng" dirty="0">
                <a:latin typeface="Kaiti SC" panose="02010600040101010101" pitchFamily="2" charset="-122"/>
                <a:ea typeface="Kaiti SC" panose="02010600040101010101" pitchFamily="2" charset="-122"/>
              </a:rPr>
              <a:t>》</a:t>
            </a:r>
            <a:r>
              <a:rPr lang="zh-CN" altLang="en-US" sz="2400" u="sng" dirty="0">
                <a:latin typeface="Kaiti SC" panose="02010600040101010101" pitchFamily="2" charset="-122"/>
                <a:ea typeface="Kaiti SC" panose="02010600040101010101" pitchFamily="2" charset="-122"/>
              </a:rPr>
              <a:t>（医保发</a:t>
            </a:r>
            <a:r>
              <a:rPr lang="en-US" altLang="zh-CN" sz="2400" u="sng" dirty="0">
                <a:latin typeface="Kaiti SC" panose="02010600040101010101" pitchFamily="2" charset="-122"/>
                <a:ea typeface="Kaiti SC" panose="02010600040101010101" pitchFamily="2" charset="-122"/>
              </a:rPr>
              <a:t>〔2019〕65</a:t>
            </a:r>
            <a:r>
              <a:rPr lang="zh-CN" altLang="en-US" sz="2400" u="sng" dirty="0">
                <a:latin typeface="Kaiti SC" panose="02010600040101010101" pitchFamily="2" charset="-122"/>
                <a:ea typeface="Kaiti SC" panose="02010600040101010101" pitchFamily="2" charset="-122"/>
              </a:rPr>
              <a:t>号）</a:t>
            </a:r>
            <a:endParaRPr lang="en-AU" altLang="zh-CN" sz="2400" u="sng" dirty="0">
              <a:latin typeface="Kaiti SC" panose="02010600040101010101" pitchFamily="2" charset="-122"/>
              <a:ea typeface="Kaiti SC" panose="02010600040101010101" pitchFamily="2" charset="-122"/>
            </a:endParaRPr>
          </a:p>
          <a:p>
            <a:pPr marL="0" indent="0">
              <a:buNone/>
            </a:pPr>
            <a:endParaRPr lang="en-US" dirty="0"/>
          </a:p>
        </p:txBody>
      </p:sp>
      <p:sp>
        <p:nvSpPr>
          <p:cNvPr id="4" name="Slide Number Placeholder 3">
            <a:extLst>
              <a:ext uri="{FF2B5EF4-FFF2-40B4-BE49-F238E27FC236}">
                <a16:creationId xmlns:a16="http://schemas.microsoft.com/office/drawing/2014/main" id="{AC572A20-5A58-364B-B675-634FDF02086A}"/>
              </a:ext>
            </a:extLst>
          </p:cNvPr>
          <p:cNvSpPr>
            <a:spLocks noGrp="1"/>
          </p:cNvSpPr>
          <p:nvPr>
            <p:ph type="sldNum" sz="quarter" idx="12"/>
          </p:nvPr>
        </p:nvSpPr>
        <p:spPr/>
        <p:txBody>
          <a:bodyPr/>
          <a:lstStyle/>
          <a:p>
            <a:fld id="{419A3543-2AD2-8842-ABE5-219686FDD7E3}" type="slidenum">
              <a:rPr lang="en-US" smtClean="0"/>
              <a:t>9</a:t>
            </a:fld>
            <a:endParaRPr lang="en-US"/>
          </a:p>
        </p:txBody>
      </p:sp>
      <p:pic>
        <p:nvPicPr>
          <p:cNvPr id="7" name="Picture 6">
            <a:extLst>
              <a:ext uri="{FF2B5EF4-FFF2-40B4-BE49-F238E27FC236}">
                <a16:creationId xmlns:a16="http://schemas.microsoft.com/office/drawing/2014/main" id="{F318A084-3B94-9549-97D0-90AC4F464A34}"/>
              </a:ext>
            </a:extLst>
          </p:cNvPr>
          <p:cNvPicPr>
            <a:picLocks noChangeAspect="1"/>
          </p:cNvPicPr>
          <p:nvPr/>
        </p:nvPicPr>
        <p:blipFill>
          <a:blip r:embed="rId2"/>
          <a:stretch>
            <a:fillRect/>
          </a:stretch>
        </p:blipFill>
        <p:spPr>
          <a:xfrm>
            <a:off x="8058425" y="4274281"/>
            <a:ext cx="3098800" cy="2070100"/>
          </a:xfrm>
          <a:prstGeom prst="rect">
            <a:avLst/>
          </a:prstGeom>
        </p:spPr>
      </p:pic>
    </p:spTree>
    <p:extLst>
      <p:ext uri="{BB962C8B-B14F-4D97-AF65-F5344CB8AC3E}">
        <p14:creationId xmlns:p14="http://schemas.microsoft.com/office/powerpoint/2010/main" val="1868610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5850</TotalTime>
  <Words>2625</Words>
  <Application>Microsoft Macintosh PowerPoint</Application>
  <PresentationFormat>Widescreen</PresentationFormat>
  <Paragraphs>212</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Kaiti SC</vt:lpstr>
      <vt:lpstr>Arial</vt:lpstr>
      <vt:lpstr>Calibri</vt:lpstr>
      <vt:lpstr>Calibri Light</vt:lpstr>
      <vt:lpstr>Office Theme</vt:lpstr>
      <vt:lpstr>生物统计基础</vt:lpstr>
      <vt:lpstr>古今中外疗法</vt:lpstr>
      <vt:lpstr>古今中外名人死亡名录[不完全]</vt:lpstr>
      <vt:lpstr>无所不能的理发师</vt:lpstr>
      <vt:lpstr>华盛顿的血，不太流的出来了</vt:lpstr>
      <vt:lpstr>康熙的小幸运</vt:lpstr>
      <vt:lpstr>现代药物开发程序</vt:lpstr>
      <vt:lpstr>药物的博弈</vt:lpstr>
      <vt:lpstr>医保</vt:lpstr>
      <vt:lpstr>猎药</vt:lpstr>
      <vt:lpstr>神农</vt:lpstr>
      <vt:lpstr>PowerPoint Presentation</vt:lpstr>
      <vt:lpstr>猎药之路—“止痛药”</vt:lpstr>
      <vt:lpstr>“瘴气”--malaria</vt:lpstr>
      <vt:lpstr>金鸡纳</vt:lpstr>
      <vt:lpstr>青蒿素</vt:lpstr>
      <vt:lpstr>发现多偶然</vt:lpstr>
      <vt:lpstr>人类的天赋：组织与风控</vt:lpstr>
      <vt:lpstr>最早的药物试验</vt:lpstr>
      <vt:lpstr>James Lind (1716-1794)</vt:lpstr>
      <vt:lpstr>流行病</vt:lpstr>
      <vt:lpstr>临床试验设计</vt:lpstr>
      <vt:lpstr>药物随机试验设计（RCT)</vt:lpstr>
      <vt:lpstr>百年前的民间“化学家”</vt:lpstr>
      <vt:lpstr>知情同意书 [consent form]</vt:lpstr>
      <vt:lpstr>立法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生物统计基础</dc:title>
  <dc:creator>Guobo Chen</dc:creator>
  <cp:lastModifiedBy>Guobo Chen</cp:lastModifiedBy>
  <cp:revision>444</cp:revision>
  <dcterms:created xsi:type="dcterms:W3CDTF">2019-10-22T10:15:58Z</dcterms:created>
  <dcterms:modified xsi:type="dcterms:W3CDTF">2019-12-17T05:06:02Z</dcterms:modified>
</cp:coreProperties>
</file>